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53"/>
  </p:notesMasterIdLst>
  <p:sldIdLst>
    <p:sldId id="338" r:id="rId2"/>
    <p:sldId id="339" r:id="rId3"/>
    <p:sldId id="340" r:id="rId4"/>
    <p:sldId id="344" r:id="rId5"/>
    <p:sldId id="452" r:id="rId6"/>
    <p:sldId id="453" r:id="rId7"/>
    <p:sldId id="454" r:id="rId8"/>
    <p:sldId id="455" r:id="rId9"/>
    <p:sldId id="456" r:id="rId10"/>
    <p:sldId id="457" r:id="rId11"/>
    <p:sldId id="458" r:id="rId12"/>
    <p:sldId id="459" r:id="rId13"/>
    <p:sldId id="460" r:id="rId14"/>
    <p:sldId id="461" r:id="rId15"/>
    <p:sldId id="462" r:id="rId16"/>
    <p:sldId id="463" r:id="rId17"/>
    <p:sldId id="464" r:id="rId18"/>
    <p:sldId id="434" r:id="rId19"/>
    <p:sldId id="481" r:id="rId20"/>
    <p:sldId id="482" r:id="rId21"/>
    <p:sldId id="483" r:id="rId22"/>
    <p:sldId id="484" r:id="rId23"/>
    <p:sldId id="485" r:id="rId24"/>
    <p:sldId id="451" r:id="rId25"/>
    <p:sldId id="465" r:id="rId26"/>
    <p:sldId id="466" r:id="rId27"/>
    <p:sldId id="467" r:id="rId28"/>
    <p:sldId id="468" r:id="rId29"/>
    <p:sldId id="469" r:id="rId30"/>
    <p:sldId id="470" r:id="rId31"/>
    <p:sldId id="435" r:id="rId32"/>
    <p:sldId id="471" r:id="rId33"/>
    <p:sldId id="472" r:id="rId34"/>
    <p:sldId id="473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36" r:id="rId43"/>
    <p:sldId id="486" r:id="rId44"/>
    <p:sldId id="487" r:id="rId45"/>
    <p:sldId id="488" r:id="rId46"/>
    <p:sldId id="489" r:id="rId47"/>
    <p:sldId id="490" r:id="rId48"/>
    <p:sldId id="491" r:id="rId49"/>
    <p:sldId id="492" r:id="rId50"/>
    <p:sldId id="493" r:id="rId51"/>
    <p:sldId id="378" r:id="rId52"/>
  </p:sldIdLst>
  <p:sldSz cx="9144000" cy="6858000" type="screen4x3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아름(시스템화상설계담당)" initials="이" lastIdx="1" clrIdx="0">
    <p:extLst>
      <p:ext uri="{19B8F6BF-5375-455C-9EA6-DF929625EA0E}">
        <p15:presenceInfo xmlns:p15="http://schemas.microsoft.com/office/powerpoint/2012/main" userId="S-1-5-21-1454897251-1869706289-4130737332-90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5925" autoAdjust="0"/>
  </p:normalViewPr>
  <p:slideViewPr>
    <p:cSldViewPr snapToGrid="0" showGuides="1">
      <p:cViewPr varScale="1">
        <p:scale>
          <a:sx n="115" d="100"/>
          <a:sy n="115" d="100"/>
        </p:scale>
        <p:origin x="136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19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227DA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943-4FFB-8DE9-BDBD60C2C363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43-4FFB-8DE9-BDBD60C2C363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43-4FFB-8DE9-BDBD60C2C363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943-4FFB-8DE9-BDBD60C2C363}"/>
              </c:ext>
            </c:extLst>
          </c:dPt>
          <c:dPt>
            <c:idx val="4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943-4FFB-8DE9-BDBD60C2C363}"/>
              </c:ext>
            </c:extLst>
          </c:dPt>
          <c:dPt>
            <c:idx val="5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4943-4FFB-8DE9-BDBD60C2C363}"/>
              </c:ext>
            </c:extLst>
          </c:dPt>
          <c:dPt>
            <c:idx val="6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943-4FFB-8DE9-BDBD60C2C36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96E-4749-AE06-F3C6391F8257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2CC3-42ED-BC10-6718B93F1C8D}"/>
              </c:ext>
            </c:extLst>
          </c:dPt>
          <c:cat>
            <c:strRef>
              <c:f>Sheet1!$A$2:$A$10</c:f>
              <c:strCache>
                <c:ptCount val="9"/>
                <c:pt idx="0">
                  <c:v>Avision</c:v>
                </c:pt>
                <c:pt idx="1">
                  <c:v>brother</c:v>
                </c:pt>
                <c:pt idx="2">
                  <c:v>Canon</c:v>
                </c:pt>
                <c:pt idx="3">
                  <c:v>Epson</c:v>
                </c:pt>
                <c:pt idx="4">
                  <c:v>Fujitsu</c:v>
                </c:pt>
                <c:pt idx="5">
                  <c:v>Kodak</c:v>
                </c:pt>
                <c:pt idx="6">
                  <c:v>Panasonic</c:v>
                </c:pt>
                <c:pt idx="7">
                  <c:v>HP</c:v>
                </c:pt>
                <c:pt idx="8">
                  <c:v>기타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5300</c:v>
                </c:pt>
                <c:pt idx="1">
                  <c:v>1178</c:v>
                </c:pt>
                <c:pt idx="2">
                  <c:v>3529</c:v>
                </c:pt>
                <c:pt idx="3">
                  <c:v>7397</c:v>
                </c:pt>
                <c:pt idx="4">
                  <c:v>2347</c:v>
                </c:pt>
                <c:pt idx="5">
                  <c:v>1439</c:v>
                </c:pt>
                <c:pt idx="6">
                  <c:v>3265</c:v>
                </c:pt>
                <c:pt idx="7">
                  <c:v>478</c:v>
                </c:pt>
                <c:pt idx="8">
                  <c:v>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43-4FFB-8DE9-BDBD60C2C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227DA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BF-4A96-AB01-0B4D3054FCF5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2BF-4A96-AB01-0B4D3054FCF5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2BF-4A96-AB01-0B4D3054FCF5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2BF-4A96-AB01-0B4D3054FCF5}"/>
              </c:ext>
            </c:extLst>
          </c:dPt>
          <c:dPt>
            <c:idx val="4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2BF-4A96-AB01-0B4D3054FCF5}"/>
              </c:ext>
            </c:extLst>
          </c:dPt>
          <c:dPt>
            <c:idx val="5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2BF-4A96-AB01-0B4D3054FCF5}"/>
              </c:ext>
            </c:extLst>
          </c:dPt>
          <c:dPt>
            <c:idx val="6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2BF-4A96-AB01-0B4D3054FCF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2BF-4A96-AB01-0B4D3054FCF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CF90-42E8-ADD2-1A71E64AE312}"/>
              </c:ext>
            </c:extLst>
          </c:dPt>
          <c:cat>
            <c:strRef>
              <c:f>Sheet1!$A$2:$A$10</c:f>
              <c:strCache>
                <c:ptCount val="9"/>
                <c:pt idx="0">
                  <c:v>Avision</c:v>
                </c:pt>
                <c:pt idx="1">
                  <c:v>brother</c:v>
                </c:pt>
                <c:pt idx="2">
                  <c:v>Canon</c:v>
                </c:pt>
                <c:pt idx="3">
                  <c:v>Epson</c:v>
                </c:pt>
                <c:pt idx="4">
                  <c:v>Fujitsu</c:v>
                </c:pt>
                <c:pt idx="5">
                  <c:v>Kodak</c:v>
                </c:pt>
                <c:pt idx="6">
                  <c:v>Panasonic</c:v>
                </c:pt>
                <c:pt idx="7">
                  <c:v>HP</c:v>
                </c:pt>
                <c:pt idx="8">
                  <c:v>기타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11210</c:v>
                </c:pt>
                <c:pt idx="1">
                  <c:v>1127</c:v>
                </c:pt>
                <c:pt idx="2">
                  <c:v>5028</c:v>
                </c:pt>
                <c:pt idx="3">
                  <c:v>7742</c:v>
                </c:pt>
                <c:pt idx="4">
                  <c:v>4074</c:v>
                </c:pt>
                <c:pt idx="5">
                  <c:v>1195</c:v>
                </c:pt>
                <c:pt idx="6">
                  <c:v>3678</c:v>
                </c:pt>
                <c:pt idx="7">
                  <c:v>641</c:v>
                </c:pt>
                <c:pt idx="8">
                  <c:v>883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B2BF-4A96-AB01-0B4D3054FC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227DA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411-4F03-BB4E-737BEAA8633E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411-4F03-BB4E-737BEAA8633E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411-4F03-BB4E-737BEAA8633E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411-4F03-BB4E-737BEAA8633E}"/>
              </c:ext>
            </c:extLst>
          </c:dPt>
          <c:dPt>
            <c:idx val="4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411-4F03-BB4E-737BEAA8633E}"/>
              </c:ext>
            </c:extLst>
          </c:dPt>
          <c:dPt>
            <c:idx val="5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411-4F03-BB4E-737BEAA8633E}"/>
              </c:ext>
            </c:extLst>
          </c:dPt>
          <c:dPt>
            <c:idx val="6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411-4F03-BB4E-737BEAA8633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411-4F03-BB4E-737BEAA8633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29E8-4D3B-BFA0-3F88DE2D2498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29E8-4D3B-BFA0-3F88DE2D2498}"/>
              </c:ext>
            </c:extLst>
          </c:dPt>
          <c:cat>
            <c:strRef>
              <c:f>Sheet1!$A$2:$A$11</c:f>
              <c:strCache>
                <c:ptCount val="10"/>
                <c:pt idx="0">
                  <c:v>Avision</c:v>
                </c:pt>
                <c:pt idx="1">
                  <c:v>brother</c:v>
                </c:pt>
                <c:pt idx="2">
                  <c:v>Canon</c:v>
                </c:pt>
                <c:pt idx="3">
                  <c:v>Epson</c:v>
                </c:pt>
                <c:pt idx="4">
                  <c:v>Fujitsu</c:v>
                </c:pt>
                <c:pt idx="5">
                  <c:v>Kodak</c:v>
                </c:pt>
                <c:pt idx="6">
                  <c:v>Panasonic</c:v>
                </c:pt>
                <c:pt idx="7">
                  <c:v>HP</c:v>
                </c:pt>
                <c:pt idx="8">
                  <c:v>Plustek</c:v>
                </c:pt>
                <c:pt idx="9">
                  <c:v>기타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2845</c:v>
                </c:pt>
                <c:pt idx="1">
                  <c:v>1212</c:v>
                </c:pt>
                <c:pt idx="2">
                  <c:v>4298</c:v>
                </c:pt>
                <c:pt idx="3">
                  <c:v>6105</c:v>
                </c:pt>
                <c:pt idx="4">
                  <c:v>2502</c:v>
                </c:pt>
                <c:pt idx="5">
                  <c:v>1455</c:v>
                </c:pt>
                <c:pt idx="6">
                  <c:v>2667</c:v>
                </c:pt>
                <c:pt idx="7">
                  <c:v>788</c:v>
                </c:pt>
                <c:pt idx="8">
                  <c:v>569</c:v>
                </c:pt>
                <c:pt idx="9">
                  <c:v>559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411-4F03-BB4E-737BEAA863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255B17-8ED0-4C37-B47D-7077FE342BB9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3094CF69-AFDD-48DB-8D70-8EAD30CE7107}">
      <dgm:prSet phldrT="[텍스트]"/>
      <dgm:spPr/>
      <dgm:t>
        <a:bodyPr/>
        <a:lstStyle/>
        <a:p>
          <a:pPr latinLnBrk="1"/>
          <a:r>
            <a:rPr lang="ko-KR" altLang="en-US" b="1" dirty="0" smtClean="0"/>
            <a:t>로그인</a:t>
          </a:r>
          <a:r>
            <a:rPr lang="en-US" altLang="ko-KR" b="1" dirty="0" smtClean="0"/>
            <a:t>/</a:t>
          </a:r>
          <a:r>
            <a:rPr lang="ko-KR" altLang="en-US" b="1" dirty="0" smtClean="0"/>
            <a:t>정보 갱신</a:t>
          </a:r>
          <a:endParaRPr lang="en-US" altLang="ko-KR" b="1" dirty="0" smtClean="0"/>
        </a:p>
      </dgm:t>
    </dgm:pt>
    <dgm:pt modelId="{8EEF978C-FD7B-4EEA-818F-035ACEEF7451}" type="parTrans" cxnId="{B3076DAF-771B-401D-8A66-1F2ADE31A18D}">
      <dgm:prSet/>
      <dgm:spPr/>
      <dgm:t>
        <a:bodyPr/>
        <a:lstStyle/>
        <a:p>
          <a:pPr latinLnBrk="1"/>
          <a:endParaRPr lang="ko-KR" altLang="en-US" b="1"/>
        </a:p>
      </dgm:t>
    </dgm:pt>
    <dgm:pt modelId="{5D7E298C-E1A6-4F4D-BC33-FF1A1F702381}" type="sibTrans" cxnId="{B3076DAF-771B-401D-8A66-1F2ADE31A18D}">
      <dgm:prSet/>
      <dgm:spPr/>
      <dgm:t>
        <a:bodyPr/>
        <a:lstStyle/>
        <a:p>
          <a:pPr latinLnBrk="1"/>
          <a:endParaRPr lang="ko-KR" altLang="en-US" b="1"/>
        </a:p>
      </dgm:t>
    </dgm:pt>
    <dgm:pt modelId="{53BEA3EF-16EB-4746-87C4-33FA5893EB90}">
      <dgm:prSet phldrT="[텍스트]"/>
      <dgm:spPr/>
      <dgm:t>
        <a:bodyPr/>
        <a:lstStyle/>
        <a:p>
          <a:pPr latinLnBrk="1"/>
          <a:r>
            <a:rPr lang="ko-KR" altLang="en-US" b="1" dirty="0" smtClean="0"/>
            <a:t>스캔</a:t>
          </a:r>
          <a:r>
            <a:rPr lang="en-US" altLang="ko-KR" b="1" dirty="0" smtClean="0"/>
            <a:t>(</a:t>
          </a:r>
          <a:r>
            <a:rPr lang="ko-KR" altLang="en-US" b="1" dirty="0" smtClean="0"/>
            <a:t>파일전송</a:t>
          </a:r>
          <a:r>
            <a:rPr lang="en-US" altLang="ko-KR" b="1" dirty="0" smtClean="0"/>
            <a:t>)</a:t>
          </a:r>
          <a:endParaRPr lang="ko-KR" altLang="en-US" b="1" dirty="0"/>
        </a:p>
      </dgm:t>
    </dgm:pt>
    <dgm:pt modelId="{10D32145-47FF-4E3E-9021-AF3FE1805EB3}" type="parTrans" cxnId="{3C260574-2323-4759-A81D-50EC60B4E629}">
      <dgm:prSet/>
      <dgm:spPr/>
      <dgm:t>
        <a:bodyPr/>
        <a:lstStyle/>
        <a:p>
          <a:pPr latinLnBrk="1"/>
          <a:endParaRPr lang="ko-KR" altLang="en-US" b="1"/>
        </a:p>
      </dgm:t>
    </dgm:pt>
    <dgm:pt modelId="{833CDD99-4259-425E-9D84-1340F94C3C58}" type="sibTrans" cxnId="{3C260574-2323-4759-A81D-50EC60B4E629}">
      <dgm:prSet/>
      <dgm:spPr/>
      <dgm:t>
        <a:bodyPr/>
        <a:lstStyle/>
        <a:p>
          <a:pPr latinLnBrk="1"/>
          <a:endParaRPr lang="ko-KR" altLang="en-US" b="1"/>
        </a:p>
      </dgm:t>
    </dgm:pt>
    <dgm:pt modelId="{FD8FCC26-10D4-4FC9-88A0-7B684DCD3E8D}">
      <dgm:prSet phldrT="[텍스트]"/>
      <dgm:spPr/>
      <dgm:t>
        <a:bodyPr/>
        <a:lstStyle/>
        <a:p>
          <a:pPr latinLnBrk="1"/>
          <a:r>
            <a:rPr lang="ko-KR" altLang="en-US" b="1" dirty="0" smtClean="0"/>
            <a:t>카드 결제</a:t>
          </a:r>
          <a:endParaRPr lang="ko-KR" altLang="en-US" b="1" dirty="0"/>
        </a:p>
      </dgm:t>
    </dgm:pt>
    <dgm:pt modelId="{9174E0E2-06EB-4983-AF7B-F6C41CFA956C}" type="parTrans" cxnId="{A8939942-22E4-41C0-A6C5-EFE6D9C7D7AC}">
      <dgm:prSet/>
      <dgm:spPr/>
      <dgm:t>
        <a:bodyPr/>
        <a:lstStyle/>
        <a:p>
          <a:pPr latinLnBrk="1"/>
          <a:endParaRPr lang="ko-KR" altLang="en-US" b="1"/>
        </a:p>
      </dgm:t>
    </dgm:pt>
    <dgm:pt modelId="{37D94ABE-0A23-40DD-979F-2B4C0DC43AF6}" type="sibTrans" cxnId="{A8939942-22E4-41C0-A6C5-EFE6D9C7D7AC}">
      <dgm:prSet/>
      <dgm:spPr/>
      <dgm:t>
        <a:bodyPr/>
        <a:lstStyle/>
        <a:p>
          <a:pPr latinLnBrk="1"/>
          <a:endParaRPr lang="ko-KR" altLang="en-US" b="1"/>
        </a:p>
      </dgm:t>
    </dgm:pt>
    <dgm:pt modelId="{683BBBAB-68AB-4D00-8844-8124C0B4252C}">
      <dgm:prSet phldrT="[텍스트]"/>
      <dgm:spPr/>
      <dgm:t>
        <a:bodyPr/>
        <a:lstStyle/>
        <a:p>
          <a:pPr latinLnBrk="1"/>
          <a:r>
            <a:rPr lang="ko-KR" altLang="en-US" b="1" dirty="0" smtClean="0"/>
            <a:t>스캔 파일 표시</a:t>
          </a:r>
          <a:endParaRPr lang="ko-KR" altLang="en-US" b="1" dirty="0"/>
        </a:p>
      </dgm:t>
    </dgm:pt>
    <dgm:pt modelId="{88C2BF52-08F8-4C89-B276-F31B423F7A8B}" type="parTrans" cxnId="{E0446EEB-3F23-4111-9810-196CEA36666E}">
      <dgm:prSet/>
      <dgm:spPr/>
      <dgm:t>
        <a:bodyPr/>
        <a:lstStyle/>
        <a:p>
          <a:pPr latinLnBrk="1"/>
          <a:endParaRPr lang="ko-KR" altLang="en-US" b="1"/>
        </a:p>
      </dgm:t>
    </dgm:pt>
    <dgm:pt modelId="{59CD6F30-EDFE-4901-8410-753132A3A14D}" type="sibTrans" cxnId="{E0446EEB-3F23-4111-9810-196CEA36666E}">
      <dgm:prSet/>
      <dgm:spPr/>
      <dgm:t>
        <a:bodyPr/>
        <a:lstStyle/>
        <a:p>
          <a:pPr latinLnBrk="1"/>
          <a:endParaRPr lang="ko-KR" altLang="en-US" b="1"/>
        </a:p>
      </dgm:t>
    </dgm:pt>
    <dgm:pt modelId="{696F6184-F2F6-4C84-A503-0FDB52C75317}" type="pres">
      <dgm:prSet presAssocID="{71255B17-8ED0-4C37-B47D-7077FE342BB9}" presName="Name0" presStyleCnt="0">
        <dgm:presLayoutVars>
          <dgm:dir/>
          <dgm:resizeHandles val="exact"/>
        </dgm:presLayoutVars>
      </dgm:prSet>
      <dgm:spPr/>
    </dgm:pt>
    <dgm:pt modelId="{89BB302D-8F06-4D3A-8424-E40EC3405BF9}" type="pres">
      <dgm:prSet presAssocID="{3094CF69-AFDD-48DB-8D70-8EAD30CE7107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7E95FF-AA26-4B6F-8340-2A475C5906B4}" type="pres">
      <dgm:prSet presAssocID="{5D7E298C-E1A6-4F4D-BC33-FF1A1F702381}" presName="parSpace" presStyleCnt="0"/>
      <dgm:spPr/>
    </dgm:pt>
    <dgm:pt modelId="{DF24FF35-3992-4A37-BF47-986B2E73EF55}" type="pres">
      <dgm:prSet presAssocID="{53BEA3EF-16EB-4746-87C4-33FA5893EB90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22FF7F-9921-4CEB-AC1F-B6C32EBC0705}" type="pres">
      <dgm:prSet presAssocID="{833CDD99-4259-425E-9D84-1340F94C3C58}" presName="parSpace" presStyleCnt="0"/>
      <dgm:spPr/>
    </dgm:pt>
    <dgm:pt modelId="{EF7B6806-0D50-4CA1-A39E-0AF8D2639A06}" type="pres">
      <dgm:prSet presAssocID="{FD8FCC26-10D4-4FC9-88A0-7B684DCD3E8D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900846-430F-46F3-8FFB-A1123343CDA6}" type="pres">
      <dgm:prSet presAssocID="{37D94ABE-0A23-40DD-979F-2B4C0DC43AF6}" presName="parSpace" presStyleCnt="0"/>
      <dgm:spPr/>
    </dgm:pt>
    <dgm:pt modelId="{44223E65-7409-4B5C-B8EB-1C3CECCCBDB9}" type="pres">
      <dgm:prSet presAssocID="{683BBBAB-68AB-4D00-8844-8124C0B4252C}" presName="parTxOnly" presStyleLbl="node1" presStyleIdx="3" presStyleCnt="4" custLinFactY="16386" custLinFactNeighborX="499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165154C-12EE-4968-B77E-69292298DD6A}" type="presOf" srcId="{53BEA3EF-16EB-4746-87C4-33FA5893EB90}" destId="{DF24FF35-3992-4A37-BF47-986B2E73EF55}" srcOrd="0" destOrd="0" presId="urn:microsoft.com/office/officeart/2005/8/layout/hChevron3"/>
    <dgm:cxn modelId="{6357BE89-706E-4BE8-86E1-17EBFA1B49E7}" type="presOf" srcId="{71255B17-8ED0-4C37-B47D-7077FE342BB9}" destId="{696F6184-F2F6-4C84-A503-0FDB52C75317}" srcOrd="0" destOrd="0" presId="urn:microsoft.com/office/officeart/2005/8/layout/hChevron3"/>
    <dgm:cxn modelId="{E0446EEB-3F23-4111-9810-196CEA36666E}" srcId="{71255B17-8ED0-4C37-B47D-7077FE342BB9}" destId="{683BBBAB-68AB-4D00-8844-8124C0B4252C}" srcOrd="3" destOrd="0" parTransId="{88C2BF52-08F8-4C89-B276-F31B423F7A8B}" sibTransId="{59CD6F30-EDFE-4901-8410-753132A3A14D}"/>
    <dgm:cxn modelId="{3C260574-2323-4759-A81D-50EC60B4E629}" srcId="{71255B17-8ED0-4C37-B47D-7077FE342BB9}" destId="{53BEA3EF-16EB-4746-87C4-33FA5893EB90}" srcOrd="1" destOrd="0" parTransId="{10D32145-47FF-4E3E-9021-AF3FE1805EB3}" sibTransId="{833CDD99-4259-425E-9D84-1340F94C3C58}"/>
    <dgm:cxn modelId="{E379840A-25B6-40E1-8137-AF60C07820E6}" type="presOf" srcId="{683BBBAB-68AB-4D00-8844-8124C0B4252C}" destId="{44223E65-7409-4B5C-B8EB-1C3CECCCBDB9}" srcOrd="0" destOrd="0" presId="urn:microsoft.com/office/officeart/2005/8/layout/hChevron3"/>
    <dgm:cxn modelId="{A8939942-22E4-41C0-A6C5-EFE6D9C7D7AC}" srcId="{71255B17-8ED0-4C37-B47D-7077FE342BB9}" destId="{FD8FCC26-10D4-4FC9-88A0-7B684DCD3E8D}" srcOrd="2" destOrd="0" parTransId="{9174E0E2-06EB-4983-AF7B-F6C41CFA956C}" sibTransId="{37D94ABE-0A23-40DD-979F-2B4C0DC43AF6}"/>
    <dgm:cxn modelId="{5572425C-FCE8-4AE7-990C-CE967529CA0B}" type="presOf" srcId="{FD8FCC26-10D4-4FC9-88A0-7B684DCD3E8D}" destId="{EF7B6806-0D50-4CA1-A39E-0AF8D2639A06}" srcOrd="0" destOrd="0" presId="urn:microsoft.com/office/officeart/2005/8/layout/hChevron3"/>
    <dgm:cxn modelId="{B3076DAF-771B-401D-8A66-1F2ADE31A18D}" srcId="{71255B17-8ED0-4C37-B47D-7077FE342BB9}" destId="{3094CF69-AFDD-48DB-8D70-8EAD30CE7107}" srcOrd="0" destOrd="0" parTransId="{8EEF978C-FD7B-4EEA-818F-035ACEEF7451}" sibTransId="{5D7E298C-E1A6-4F4D-BC33-FF1A1F702381}"/>
    <dgm:cxn modelId="{B5D060D5-BD36-46F5-A79F-5B8F51039178}" type="presOf" srcId="{3094CF69-AFDD-48DB-8D70-8EAD30CE7107}" destId="{89BB302D-8F06-4D3A-8424-E40EC3405BF9}" srcOrd="0" destOrd="0" presId="urn:microsoft.com/office/officeart/2005/8/layout/hChevron3"/>
    <dgm:cxn modelId="{498D57E4-BEBE-4FD9-AB02-28C38E9F30CE}" type="presParOf" srcId="{696F6184-F2F6-4C84-A503-0FDB52C75317}" destId="{89BB302D-8F06-4D3A-8424-E40EC3405BF9}" srcOrd="0" destOrd="0" presId="urn:microsoft.com/office/officeart/2005/8/layout/hChevron3"/>
    <dgm:cxn modelId="{EB4B707B-7440-4BDB-A747-28EE7B815F7F}" type="presParOf" srcId="{696F6184-F2F6-4C84-A503-0FDB52C75317}" destId="{907E95FF-AA26-4B6F-8340-2A475C5906B4}" srcOrd="1" destOrd="0" presId="urn:microsoft.com/office/officeart/2005/8/layout/hChevron3"/>
    <dgm:cxn modelId="{1840124B-7885-4499-AE26-D088245B1591}" type="presParOf" srcId="{696F6184-F2F6-4C84-A503-0FDB52C75317}" destId="{DF24FF35-3992-4A37-BF47-986B2E73EF55}" srcOrd="2" destOrd="0" presId="urn:microsoft.com/office/officeart/2005/8/layout/hChevron3"/>
    <dgm:cxn modelId="{3D7F2A76-71D9-4285-8DE6-3AE52A52AA20}" type="presParOf" srcId="{696F6184-F2F6-4C84-A503-0FDB52C75317}" destId="{4A22FF7F-9921-4CEB-AC1F-B6C32EBC0705}" srcOrd="3" destOrd="0" presId="urn:microsoft.com/office/officeart/2005/8/layout/hChevron3"/>
    <dgm:cxn modelId="{99D95777-BED7-4E44-AF98-79C70C095FE0}" type="presParOf" srcId="{696F6184-F2F6-4C84-A503-0FDB52C75317}" destId="{EF7B6806-0D50-4CA1-A39E-0AF8D2639A06}" srcOrd="4" destOrd="0" presId="urn:microsoft.com/office/officeart/2005/8/layout/hChevron3"/>
    <dgm:cxn modelId="{0CF25AAA-04C2-4767-A999-B0DB10FDAA2A}" type="presParOf" srcId="{696F6184-F2F6-4C84-A503-0FDB52C75317}" destId="{37900846-430F-46F3-8FFB-A1123343CDA6}" srcOrd="5" destOrd="0" presId="urn:microsoft.com/office/officeart/2005/8/layout/hChevron3"/>
    <dgm:cxn modelId="{D5DA5853-4EFB-4F65-A132-3273FEFA5147}" type="presParOf" srcId="{696F6184-F2F6-4C84-A503-0FDB52C75317}" destId="{44223E65-7409-4B5C-B8EB-1C3CECCCBDB9}" srcOrd="6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B302D-8F06-4D3A-8424-E40EC3405BF9}">
      <dsp:nvSpPr>
        <dsp:cNvPr id="0" name=""/>
        <dsp:cNvSpPr/>
      </dsp:nvSpPr>
      <dsp:spPr>
        <a:xfrm>
          <a:off x="2566" y="0"/>
          <a:ext cx="2574824" cy="493102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/>
            <a:t>로그인</a:t>
          </a:r>
          <a:r>
            <a:rPr lang="en-US" altLang="ko-KR" sz="1900" b="1" kern="1200" dirty="0" smtClean="0"/>
            <a:t>/</a:t>
          </a:r>
          <a:r>
            <a:rPr lang="ko-KR" altLang="en-US" sz="1900" b="1" kern="1200" dirty="0" smtClean="0"/>
            <a:t>정보 갱신</a:t>
          </a:r>
          <a:endParaRPr lang="en-US" altLang="ko-KR" sz="1900" b="1" kern="1200" dirty="0" smtClean="0"/>
        </a:p>
      </dsp:txBody>
      <dsp:txXfrm>
        <a:off x="2566" y="0"/>
        <a:ext cx="2451549" cy="493102"/>
      </dsp:txXfrm>
    </dsp:sp>
    <dsp:sp modelId="{DF24FF35-3992-4A37-BF47-986B2E73EF55}">
      <dsp:nvSpPr>
        <dsp:cNvPr id="0" name=""/>
        <dsp:cNvSpPr/>
      </dsp:nvSpPr>
      <dsp:spPr>
        <a:xfrm>
          <a:off x="2062425" y="0"/>
          <a:ext cx="2574824" cy="49310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/>
            <a:t>스캔</a:t>
          </a:r>
          <a:r>
            <a:rPr lang="en-US" altLang="ko-KR" sz="1900" b="1" kern="1200" dirty="0" smtClean="0"/>
            <a:t>(</a:t>
          </a:r>
          <a:r>
            <a:rPr lang="ko-KR" altLang="en-US" sz="1900" b="1" kern="1200" dirty="0" smtClean="0"/>
            <a:t>파일전송</a:t>
          </a:r>
          <a:r>
            <a:rPr lang="en-US" altLang="ko-KR" sz="1900" b="1" kern="1200" dirty="0" smtClean="0"/>
            <a:t>)</a:t>
          </a:r>
          <a:endParaRPr lang="ko-KR" altLang="en-US" sz="1900" b="1" kern="1200" dirty="0"/>
        </a:p>
      </dsp:txBody>
      <dsp:txXfrm>
        <a:off x="2308976" y="0"/>
        <a:ext cx="2081722" cy="493102"/>
      </dsp:txXfrm>
    </dsp:sp>
    <dsp:sp modelId="{EF7B6806-0D50-4CA1-A39E-0AF8D2639A06}">
      <dsp:nvSpPr>
        <dsp:cNvPr id="0" name=""/>
        <dsp:cNvSpPr/>
      </dsp:nvSpPr>
      <dsp:spPr>
        <a:xfrm>
          <a:off x="4122285" y="0"/>
          <a:ext cx="2574824" cy="49310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/>
            <a:t>카드 결제</a:t>
          </a:r>
          <a:endParaRPr lang="ko-KR" altLang="en-US" sz="1900" b="1" kern="1200" dirty="0"/>
        </a:p>
      </dsp:txBody>
      <dsp:txXfrm>
        <a:off x="4368836" y="0"/>
        <a:ext cx="2081722" cy="493102"/>
      </dsp:txXfrm>
    </dsp:sp>
    <dsp:sp modelId="{44223E65-7409-4B5C-B8EB-1C3CECCCBDB9}">
      <dsp:nvSpPr>
        <dsp:cNvPr id="0" name=""/>
        <dsp:cNvSpPr/>
      </dsp:nvSpPr>
      <dsp:spPr>
        <a:xfrm>
          <a:off x="6184711" y="0"/>
          <a:ext cx="2574824" cy="49310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/>
            <a:t>스캔 파일 표시</a:t>
          </a:r>
          <a:endParaRPr lang="ko-KR" altLang="en-US" sz="1900" b="1" kern="1200" dirty="0"/>
        </a:p>
      </dsp:txBody>
      <dsp:txXfrm>
        <a:off x="6431262" y="0"/>
        <a:ext cx="2081722" cy="493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0343" tIns="45171" rIns="90343" bIns="4517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0343" tIns="45171" rIns="90343" bIns="45171" rtlCol="0"/>
          <a:lstStyle>
            <a:lvl1pPr algn="r">
              <a:defRPr sz="1200"/>
            </a:lvl1pPr>
          </a:lstStyle>
          <a:p>
            <a:fld id="{29FF67D1-CCBC-423B-83F1-3547B5D72DD1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43" tIns="45171" rIns="90343" bIns="451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0343" tIns="45171" rIns="90343" bIns="45171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0343" tIns="45171" rIns="90343" bIns="4517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0343" tIns="45171" rIns="90343" bIns="45171" rtlCol="0" anchor="b"/>
          <a:lstStyle>
            <a:lvl1pPr algn="r">
              <a:defRPr sz="1200"/>
            </a:lvl1pPr>
          </a:lstStyle>
          <a:p>
            <a:fld id="{68CE3E7E-C3ED-458B-BB6F-8C9A75B37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16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BFE92-7860-44A2-8BC6-B1ABEA11B8E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177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BFE92-7860-44A2-8BC6-B1ABEA11B8E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607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BFE92-7860-44A2-8BC6-B1ABEA11B8E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27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BFE92-7860-44A2-8BC6-B1ABEA11B8E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794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9A4E4-2B9D-4C28-B97E-03B9BC2FD8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465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9A4E4-2B9D-4C28-B97E-03B9BC2FD8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80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BFE92-7860-44A2-8BC6-B1ABEA11B8E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31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BFE92-7860-44A2-8BC6-B1ABEA11B8E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55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BFE92-7860-44A2-8BC6-B1ABEA11B8E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863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BFE92-7860-44A2-8BC6-B1ABEA11B8E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398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BFE92-7860-44A2-8BC6-B1ABEA11B8E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435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BFE92-7860-44A2-8BC6-B1ABEA11B8E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77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6"/>
            <a:ext cx="9142857" cy="6857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510672"/>
            <a:ext cx="6858000" cy="5077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76BC4-335A-4616-B794-1E877A4B69DB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D399-6CC0-4919-8E64-3466C0154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507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857" cy="685714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76BC4-335A-4616-B794-1E877A4B69DB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3D399-6CC0-4919-8E64-3466C01545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04910"/>
            <a:ext cx="7886700" cy="748245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6651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64" r="3854" b="478"/>
          <a:stretch/>
        </p:blipFill>
        <p:spPr>
          <a:xfrm>
            <a:off x="152400" y="649606"/>
            <a:ext cx="8791575" cy="457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520" y="240718"/>
            <a:ext cx="1149733" cy="53941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2400" y="117347"/>
            <a:ext cx="7886700" cy="532259"/>
          </a:xfrm>
        </p:spPr>
        <p:txBody>
          <a:bodyPr>
            <a:noAutofit/>
          </a:bodyPr>
          <a:lstStyle>
            <a:lvl1pPr>
              <a:defRPr sz="2800" b="1">
                <a:latin typeface="Meiryo UI" panose="020B0604030504040204" pitchFamily="34" charset="-128"/>
              </a:defRPr>
            </a:lvl1pPr>
          </a:lstStyle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152400" y="779463"/>
            <a:ext cx="8777288" cy="53419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891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64" r="3854" b="478"/>
          <a:stretch/>
        </p:blipFill>
        <p:spPr>
          <a:xfrm>
            <a:off x="152400" y="649606"/>
            <a:ext cx="8791575" cy="457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520" y="240718"/>
            <a:ext cx="1149733" cy="5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26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76BC4-335A-4616-B794-1E877A4B69DB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3D399-6CC0-4919-8E64-3466C0154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935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6" r:id="rId2"/>
    <p:sldLayoutId id="2147483677" r:id="rId3"/>
    <p:sldLayoutId id="2147483678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2.png"/><Relationship Id="rId5" Type="http://schemas.openxmlformats.org/officeDocument/2006/relationships/diagramData" Target="../diagrams/data1.xml"/><Relationship Id="rId10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zfOa_v_pNo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youtu.be/j5_hy1e74r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ovenapp.io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ovenapp.io/view/nebWq4AOJrd185IoOPBRAORnDXi1iHRZ/" TargetMode="Externa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or.co.jp/soft/winnt/util/se115105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hyperlink" Target="http://canal22.or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youtu.be/VzfOa_v_pNo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3319" y="1710326"/>
            <a:ext cx="8307658" cy="2582894"/>
          </a:xfrm>
        </p:spPr>
        <p:txBody>
          <a:bodyPr>
            <a:noAutofit/>
          </a:bodyPr>
          <a:lstStyle/>
          <a:p>
            <a:r>
              <a:rPr lang="ko-KR" altLang="en-US" sz="6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기술연구소 </a:t>
            </a:r>
            <a:r>
              <a:rPr lang="en-US" altLang="ko-KR" sz="6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6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6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데모데이</a:t>
            </a:r>
            <a:r>
              <a:rPr lang="ko-KR" altLang="en-US" sz="6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6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10th</a:t>
            </a:r>
            <a:endParaRPr lang="ko-KR" altLang="en-US" sz="6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2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2010" y="84819"/>
            <a:ext cx="5823701" cy="52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277" tIns="45640" rIns="91277" bIns="45640" rtlCol="0" anchor="ctr">
            <a:spAutoFit/>
          </a:bodyPr>
          <a:lstStyle/>
          <a:p>
            <a:pPr defTabSz="914360">
              <a:defRPr/>
            </a:pPr>
            <a:r>
              <a:rPr lang="en-US" altLang="ja-JP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◆</a:t>
            </a:r>
            <a:r>
              <a:rPr lang="en-US" altLang="ja-JP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A4 &amp; A3 Document Scanner</a:t>
            </a:r>
            <a:endParaRPr lang="en-US" altLang="ja-JP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0693" y="888023"/>
            <a:ext cx="4203044" cy="5855677"/>
          </a:xfrm>
          <a:prstGeom prst="rect">
            <a:avLst/>
          </a:prstGeom>
          <a:solidFill>
            <a:schemeClr val="accent6">
              <a:lumMod val="20000"/>
              <a:lumOff val="80000"/>
              <a:alpha val="37000"/>
            </a:schemeClr>
          </a:solidFill>
          <a:ln w="3175"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723170" y="888023"/>
            <a:ext cx="4203044" cy="5855677"/>
          </a:xfrm>
          <a:prstGeom prst="rect">
            <a:avLst/>
          </a:prstGeom>
          <a:solidFill>
            <a:schemeClr val="accent6">
              <a:lumMod val="20000"/>
              <a:lumOff val="80000"/>
              <a:alpha val="37000"/>
            </a:schemeClr>
          </a:solidFill>
          <a:ln w="3175"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890313" y="1972832"/>
            <a:ext cx="2844330" cy="1580777"/>
            <a:chOff x="719881" y="1306420"/>
            <a:chExt cx="2844330" cy="1580777"/>
          </a:xfrm>
        </p:grpSpPr>
        <p:sp>
          <p:nvSpPr>
            <p:cNvPr id="29" name="직사각형 28"/>
            <p:cNvSpPr/>
            <p:nvPr/>
          </p:nvSpPr>
          <p:spPr>
            <a:xfrm>
              <a:off x="719881" y="2552219"/>
              <a:ext cx="2844330" cy="33497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>
              <a:spLocks noChangeAspect="1"/>
            </p:cNvSpPr>
            <p:nvPr/>
          </p:nvSpPr>
          <p:spPr>
            <a:xfrm>
              <a:off x="782750" y="2595323"/>
              <a:ext cx="1648889" cy="24530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</a:rPr>
                <a:t>271MA_SCNT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2502809" y="2598310"/>
              <a:ext cx="975473" cy="24530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SMPS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rcRect l="17923" t="20490" r="68512" b="58367"/>
            <a:stretch/>
          </p:blipFill>
          <p:spPr>
            <a:xfrm>
              <a:off x="735400" y="1306420"/>
              <a:ext cx="2828811" cy="1239981"/>
            </a:xfrm>
            <a:prstGeom prst="rect">
              <a:avLst/>
            </a:prstGeom>
          </p:spPr>
        </p:pic>
        <p:sp>
          <p:nvSpPr>
            <p:cNvPr id="35" name="Text Box 5"/>
            <p:cNvSpPr txBox="1">
              <a:spLocks noChangeArrowheads="1"/>
            </p:cNvSpPr>
            <p:nvPr/>
          </p:nvSpPr>
          <p:spPr bwMode="auto">
            <a:xfrm>
              <a:off x="1647332" y="1700764"/>
              <a:ext cx="989427" cy="2462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ja-JP" sz="1000" b="1" i="0" u="none" strike="noStrike" kern="1200" cap="none" spc="0" normalizeH="0" baseline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/>
                  <a:ea typeface="ＭＳ Ｐゴシック" pitchFamily="50" charset="-128"/>
                </a:rPr>
                <a:t>271</a:t>
              </a:r>
              <a:r>
                <a:rPr kumimoji="1" lang="en-US" altLang="ja-JP" sz="1000" b="1" dirty="0" smtClean="0">
                  <a:solidFill>
                    <a:prstClr val="black"/>
                  </a:solidFill>
                  <a:latin typeface="Meiryo UI"/>
                  <a:ea typeface="ＭＳ Ｐゴシック" pitchFamily="50" charset="-128"/>
                </a:rPr>
                <a:t>MA</a:t>
              </a:r>
              <a:r>
                <a:rPr kumimoji="1" lang="ja-JP" altLang="en-US" sz="1000" b="1" dirty="0">
                  <a:solidFill>
                    <a:prstClr val="black"/>
                  </a:solidFill>
                  <a:latin typeface="Meiryo UI"/>
                  <a:ea typeface="ＭＳ Ｐゴシック" pitchFamily="50" charset="-128"/>
                </a:rPr>
                <a:t>流用</a:t>
              </a:r>
              <a:endParaRPr kumimoji="1" lang="ja-JP" altLang="en-US" sz="10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ＭＳ Ｐゴシック" pitchFamily="50" charset="-128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409232" y="1852835"/>
            <a:ext cx="2851901" cy="1700774"/>
            <a:chOff x="5195454" y="1134790"/>
            <a:chExt cx="2851901" cy="1700774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95454" y="1134790"/>
              <a:ext cx="2851901" cy="1024374"/>
            </a:xfrm>
            <a:prstGeom prst="rect">
              <a:avLst/>
            </a:prstGeom>
          </p:spPr>
        </p:pic>
        <p:sp>
          <p:nvSpPr>
            <p:cNvPr id="52" name="직사각형 51"/>
            <p:cNvSpPr/>
            <p:nvPr/>
          </p:nvSpPr>
          <p:spPr>
            <a:xfrm>
              <a:off x="5281542" y="2500586"/>
              <a:ext cx="2757021" cy="3349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>
              <a:spLocks noChangeAspect="1"/>
            </p:cNvSpPr>
            <p:nvPr/>
          </p:nvSpPr>
          <p:spPr>
            <a:xfrm>
              <a:off x="5338563" y="2543690"/>
              <a:ext cx="1667279" cy="24530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</a:rPr>
                <a:t>297NP_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메인보드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3"/>
            <a:srcRect l="19531" t="32387" r="69912" b="58367"/>
            <a:stretch/>
          </p:blipFill>
          <p:spPr>
            <a:xfrm>
              <a:off x="5510117" y="2073958"/>
              <a:ext cx="2201594" cy="445000"/>
            </a:xfrm>
            <a:prstGeom prst="rect">
              <a:avLst/>
            </a:prstGeom>
          </p:spPr>
        </p:pic>
        <p:sp>
          <p:nvSpPr>
            <p:cNvPr id="59" name="Text Box 5"/>
            <p:cNvSpPr txBox="1">
              <a:spLocks noChangeArrowheads="1"/>
            </p:cNvSpPr>
            <p:nvPr/>
          </p:nvSpPr>
          <p:spPr bwMode="auto">
            <a:xfrm>
              <a:off x="6138041" y="1751364"/>
              <a:ext cx="989437" cy="257824"/>
            </a:xfrm>
            <a:prstGeom prst="rect">
              <a:avLst/>
            </a:prstGeom>
            <a:solidFill>
              <a:srgbClr val="CCFFFF"/>
            </a:solidFill>
            <a:ln w="1905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1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/>
                  <a:ea typeface="ＭＳ Ｐゴシック" pitchFamily="50" charset="-128"/>
                </a:rPr>
                <a:t>A297NP</a:t>
              </a:r>
              <a:r>
                <a:rPr kumimoji="1" lang="ja-JP" altLang="en-US" sz="1000" b="1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iryo UI"/>
                  <a:ea typeface="ＭＳ Ｐゴシック" pitchFamily="50" charset="-128"/>
                </a:rPr>
                <a:t>流用</a:t>
              </a: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210693" y="853468"/>
            <a:ext cx="420304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latin typeface="맑은 고딕" panose="020B0503020000020004" pitchFamily="50" charset="-127"/>
              </a:rPr>
              <a:t>Step1-1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500" b="1" dirty="0" smtClean="0">
              <a:latin typeface="맑은 고딕" panose="020B0503020000020004" pitchFamily="50" charset="-127"/>
            </a:endParaRPr>
          </a:p>
          <a:p>
            <a:r>
              <a:rPr lang="en-US" altLang="ko-KR" sz="1400" b="1" dirty="0" smtClean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A4 </a:t>
            </a:r>
            <a:r>
              <a:rPr lang="en-US" altLang="ko-KR" sz="1400" b="1" dirty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DR-Scanner </a:t>
            </a:r>
            <a:r>
              <a:rPr lang="ko-KR" altLang="en-US" sz="1400" b="1" dirty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개발 및 </a:t>
            </a:r>
            <a:r>
              <a:rPr lang="en-US" altLang="ko-KR" sz="1400" b="1" dirty="0" smtClean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UPO</a:t>
            </a:r>
            <a:r>
              <a:rPr lang="ko-KR" altLang="en-US" sz="1400" b="1" dirty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시스템과 </a:t>
            </a:r>
            <a:r>
              <a:rPr lang="en-US" altLang="ko-KR" sz="1400" b="1" dirty="0" err="1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CoBra</a:t>
            </a:r>
            <a:r>
              <a:rPr lang="ko-KR" altLang="en-US" sz="1400" b="1" dirty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의 </a:t>
            </a:r>
            <a:r>
              <a:rPr lang="en-US" altLang="ko-KR" sz="1400" b="1" dirty="0" smtClean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Send</a:t>
            </a:r>
            <a:r>
              <a:rPr lang="ko-KR" altLang="en-US" sz="1400" b="1" dirty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기능을 연동한 </a:t>
            </a:r>
            <a:r>
              <a:rPr lang="ko-KR" altLang="en-US" sz="1400" b="1" dirty="0" smtClean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스캔 </a:t>
            </a:r>
            <a:r>
              <a:rPr lang="ko-KR" altLang="en-US" sz="1400" b="1" dirty="0" err="1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과금</a:t>
            </a:r>
            <a:r>
              <a:rPr lang="ko-KR" altLang="en-US" sz="1400" b="1" dirty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기능 추가                                         </a:t>
            </a:r>
            <a:r>
              <a:rPr lang="en-US" altLang="ko-KR" sz="1200" b="1" dirty="0" smtClean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(Prototype</a:t>
            </a:r>
            <a:r>
              <a:rPr lang="en-US" altLang="ko-KR" sz="1200" b="1" dirty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)</a:t>
            </a:r>
            <a:endParaRPr lang="en-US" altLang="ko-KR" sz="1200" b="1" dirty="0">
              <a:latin typeface="맑은 고딕" panose="020B0503020000020004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884452" y="848363"/>
            <a:ext cx="420304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latin typeface="맑은 고딕" panose="020B0503020000020004" pitchFamily="50" charset="-127"/>
              </a:rPr>
              <a:t>Step1-2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500" b="1" dirty="0" smtClean="0">
              <a:latin typeface="맑은 고딕" panose="020B0503020000020004" pitchFamily="50" charset="-127"/>
            </a:endParaRPr>
          </a:p>
          <a:p>
            <a:r>
              <a:rPr lang="en-US" altLang="ko-KR" sz="1400" b="1" dirty="0" smtClean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A4, A3 DR-Scanner </a:t>
            </a:r>
            <a:r>
              <a:rPr lang="ko-KR" altLang="en-US" sz="1400" b="1" dirty="0" smtClean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개발 및 </a:t>
            </a:r>
            <a:r>
              <a:rPr lang="en-US" altLang="ko-KR" sz="1400" b="1" dirty="0" smtClean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UPO</a:t>
            </a:r>
            <a:r>
              <a:rPr lang="ko-KR" altLang="en-US" sz="1400" b="1" dirty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시스템과 </a:t>
            </a:r>
            <a:r>
              <a:rPr lang="en-US" altLang="ko-KR" sz="1400" b="1" dirty="0" err="1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CoBra</a:t>
            </a:r>
            <a:r>
              <a:rPr lang="ko-KR" altLang="en-US" sz="1400" b="1" dirty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의 </a:t>
            </a:r>
            <a:r>
              <a:rPr lang="en-US" altLang="ko-KR" sz="1400" b="1" dirty="0" smtClean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Send</a:t>
            </a:r>
            <a:r>
              <a:rPr lang="ko-KR" altLang="en-US" sz="1400" b="1" dirty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기능을 연동한 </a:t>
            </a:r>
            <a:r>
              <a:rPr lang="ko-KR" altLang="en-US" sz="1400" b="1" dirty="0" smtClean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스캔 </a:t>
            </a:r>
            <a:r>
              <a:rPr lang="ko-KR" altLang="en-US" sz="1400" b="1" dirty="0" err="1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과금</a:t>
            </a:r>
            <a:r>
              <a:rPr lang="ko-KR" altLang="en-US" sz="1400" b="1" dirty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Meiryo UI" panose="020B0604030504040204" pitchFamily="34" charset="-128"/>
                <a:cs typeface="Meiryo UI" panose="020B0604030504040204" pitchFamily="34" charset="-128"/>
              </a:rPr>
              <a:t>기능 추가</a:t>
            </a:r>
            <a:endParaRPr lang="en-US" altLang="ko-KR" sz="1400" b="1" dirty="0">
              <a:latin typeface="맑은 고딕" panose="020B0503020000020004" pitchFamily="50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/>
          </p:nvPr>
        </p:nvGraphicFramePr>
        <p:xfrm>
          <a:off x="319332" y="3672914"/>
          <a:ext cx="3985766" cy="2910840"/>
        </p:xfrm>
        <a:graphic>
          <a:graphicData uri="http://schemas.openxmlformats.org/drawingml/2006/table">
            <a:tbl>
              <a:tblPr firstCol="1" bandRow="1">
                <a:tableStyleId>{21E4AEA4-8DFA-4A89-87EB-49C32662AFE0}</a:tableStyleId>
              </a:tblPr>
              <a:tblGrid>
                <a:gridCol w="1304111">
                  <a:extLst>
                    <a:ext uri="{9D8B030D-6E8A-4147-A177-3AD203B41FA5}">
                      <a16:colId xmlns:a16="http://schemas.microsoft.com/office/drawing/2014/main" val="2617657885"/>
                    </a:ext>
                  </a:extLst>
                </a:gridCol>
                <a:gridCol w="2681655">
                  <a:extLst>
                    <a:ext uri="{9D8B030D-6E8A-4147-A177-3AD203B41FA5}">
                      <a16:colId xmlns:a16="http://schemas.microsoft.com/office/drawing/2014/main" val="74832071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A4 DR-Scanner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521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Reader&amp;ADF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271MA DADF 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유용</a:t>
                      </a:r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331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컨트롤러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271MA SCNT 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유용</a:t>
                      </a:r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25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조작부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271MA </a:t>
                      </a:r>
                      <a:r>
                        <a:rPr lang="ko-KR" altLang="en-US" sz="1500" b="1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조작부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유용</a:t>
                      </a:r>
                      <a:endParaRPr lang="en-US" altLang="ko-KR" sz="1500" b="1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8011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전원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PSU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전원 </a:t>
                      </a:r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SMPS </a:t>
                      </a:r>
                      <a:r>
                        <a:rPr lang="ko-KR" altLang="en-US" sz="1500" b="1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상용전원</a:t>
                      </a:r>
                      <a:endParaRPr lang="en-US" altLang="ko-KR" sz="1500" b="1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3086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Options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ja-JP" sz="15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メイリオ" pitchFamily="50" charset="-128"/>
                          <a:cs typeface="Calibri" panose="020F0502020204030204" pitchFamily="34" charset="0"/>
                        </a:rPr>
                        <a:t>IC Card Reader (21</a:t>
                      </a:r>
                      <a:r>
                        <a:rPr lang="ko-KR" altLang="en-US" sz="15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メイリオ" pitchFamily="50" charset="-128"/>
                          <a:cs typeface="Calibri" panose="020F0502020204030204" pitchFamily="34" charset="0"/>
                        </a:rPr>
                        <a:t>만원</a:t>
                      </a:r>
                      <a:r>
                        <a:rPr lang="en-US" altLang="ko-KR" sz="15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メイリオ" pitchFamily="50" charset="-128"/>
                          <a:cs typeface="Calibri" panose="020F0502020204030204" pitchFamily="34" charset="0"/>
                        </a:rPr>
                        <a:t>)</a:t>
                      </a:r>
                      <a:endParaRPr lang="ko-KR" altLang="en-US" sz="15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56548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일정 </a:t>
                      </a:r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en-US" altLang="ko-KR" sz="1500" b="1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4/3</a:t>
                      </a:r>
                      <a:r>
                        <a:rPr lang="ko-KR" altLang="en-US" sz="1500" b="1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사장님</a:t>
                      </a:r>
                      <a:r>
                        <a:rPr lang="en-US" altLang="ko-KR" sz="1500" b="1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ko-KR" altLang="en-US" sz="1500" b="1" dirty="0" err="1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영업데모</a:t>
                      </a:r>
                      <a:endParaRPr lang="en-US" altLang="ko-KR" sz="1500" b="1" dirty="0" smtClean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동일 기기 </a:t>
                      </a:r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대 추가 제작</a:t>
                      </a:r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en-US" altLang="ko-KR" sz="1500" b="1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필드테스트 진행</a:t>
                      </a:r>
                      <a:endParaRPr lang="en-US" altLang="ko-KR" sz="1500" b="1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Wingdings" panose="05000000000000000000" pitchFamily="2" charset="2"/>
                      </a:endParaRPr>
                    </a:p>
                    <a:p>
                      <a:endParaRPr lang="ko-KR" altLang="en-US" sz="9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8D7C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826375"/>
                  </a:ext>
                </a:extLst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>
            <p:extLst/>
          </p:nvPr>
        </p:nvGraphicFramePr>
        <p:xfrm>
          <a:off x="4831809" y="3672914"/>
          <a:ext cx="3985766" cy="2951480"/>
        </p:xfrm>
        <a:graphic>
          <a:graphicData uri="http://schemas.openxmlformats.org/drawingml/2006/table">
            <a:tbl>
              <a:tblPr firstCol="1" bandRow="1">
                <a:tableStyleId>{21E4AEA4-8DFA-4A89-87EB-49C32662AFE0}</a:tableStyleId>
              </a:tblPr>
              <a:tblGrid>
                <a:gridCol w="1304111">
                  <a:extLst>
                    <a:ext uri="{9D8B030D-6E8A-4147-A177-3AD203B41FA5}">
                      <a16:colId xmlns:a16="http://schemas.microsoft.com/office/drawing/2014/main" val="2617657885"/>
                    </a:ext>
                  </a:extLst>
                </a:gridCol>
                <a:gridCol w="2681655">
                  <a:extLst>
                    <a:ext uri="{9D8B030D-6E8A-4147-A177-3AD203B41FA5}">
                      <a16:colId xmlns:a16="http://schemas.microsoft.com/office/drawing/2014/main" val="74832071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(A4) A3 DR-Scanner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상품화수준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521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Reader&amp;ADF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297NP Reader 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유용</a:t>
                      </a:r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331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컨트롤러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297NP SCNT 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유용</a:t>
                      </a:r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25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조작부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271MA </a:t>
                      </a:r>
                      <a:r>
                        <a:rPr lang="ko-KR" altLang="en-US" sz="1500" b="1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조작부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유용</a:t>
                      </a:r>
                      <a:endParaRPr lang="en-US" altLang="ko-KR" sz="1500" b="1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8011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전원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시헨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전원 </a:t>
                      </a:r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ADAPTER 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및 </a:t>
                      </a:r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DCDC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변경 검토</a:t>
                      </a:r>
                      <a:endParaRPr lang="en-US" altLang="ko-KR" sz="1500" b="1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3086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Options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ja-JP" sz="15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メイリオ" pitchFamily="50" charset="-128"/>
                          <a:cs typeface="Calibri" panose="020F0502020204030204" pitchFamily="34" charset="0"/>
                        </a:rPr>
                        <a:t>IC Card Reader (21</a:t>
                      </a:r>
                      <a:r>
                        <a:rPr lang="ko-KR" altLang="en-US" sz="15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メイリオ" pitchFamily="50" charset="-128"/>
                          <a:cs typeface="Calibri" panose="020F0502020204030204" pitchFamily="34" charset="0"/>
                        </a:rPr>
                        <a:t>만원</a:t>
                      </a:r>
                      <a:r>
                        <a:rPr lang="en-US" altLang="ko-KR" sz="15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メイリオ" pitchFamily="50" charset="-128"/>
                          <a:cs typeface="Calibri" panose="020F0502020204030204" pitchFamily="34" charset="0"/>
                        </a:rPr>
                        <a:t>)</a:t>
                      </a:r>
                      <a:endParaRPr lang="ko-KR" altLang="en-US" sz="15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56548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일정 </a:t>
                      </a:r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: A4</a:t>
                      </a:r>
                      <a:r>
                        <a:rPr lang="en-US" altLang="ko-KR" sz="1500" b="1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필드테스트 후 진행 여부 판단</a:t>
                      </a:r>
                      <a:endParaRPr lang="en-US" altLang="ko-KR" sz="1500" b="1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500" b="1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                   </a:t>
                      </a:r>
                      <a:r>
                        <a:rPr lang="en-US" altLang="ko-KR" sz="1500" b="1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A3 </a:t>
                      </a:r>
                      <a:r>
                        <a:rPr lang="ko-KR" altLang="en-US" sz="1500" b="1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보류</a:t>
                      </a:r>
                      <a:endParaRPr lang="ko-KR" altLang="en-US" sz="1500" b="1" dirty="0" smtClean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8D7C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826375"/>
                  </a:ext>
                </a:extLst>
              </a:tr>
            </a:tbl>
          </a:graphicData>
        </a:graphic>
      </p:graphicFrame>
      <p:sp>
        <p:nvSpPr>
          <p:cNvPr id="64" name="TextBox 63"/>
          <p:cNvSpPr txBox="1">
            <a:spLocks noChangeAspect="1"/>
          </p:cNvSpPr>
          <p:nvPr/>
        </p:nvSpPr>
        <p:spPr>
          <a:xfrm>
            <a:off x="7253631" y="3261110"/>
            <a:ext cx="975473" cy="2453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ADT&amp;DCDC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83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2010" y="84819"/>
            <a:ext cx="4897165" cy="52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277" tIns="45640" rIns="91277" bIns="45640" rtlCol="0" anchor="ctr">
            <a:spAutoFit/>
          </a:bodyPr>
          <a:lstStyle/>
          <a:p>
            <a:pPr defTabSz="914360">
              <a:defRPr/>
            </a:pPr>
            <a:r>
              <a:rPr lang="en-US" altLang="ja-JP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◆</a:t>
            </a:r>
            <a:r>
              <a:rPr lang="en-US" altLang="ja-JP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A4 Document </a:t>
            </a:r>
            <a:r>
              <a:rPr lang="en-US" altLang="ja-JP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Scanner </a:t>
            </a:r>
            <a:endParaRPr lang="en-US" altLang="ja-JP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766" y="3294388"/>
            <a:ext cx="2150990" cy="171113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61261" y="843021"/>
            <a:ext cx="8758015" cy="1318431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  <p:txBody>
          <a:bodyPr anchor="ctr"/>
          <a:lstStyle/>
          <a:p>
            <a:pPr defTabSz="651048" latinLnBrk="0">
              <a:lnSpc>
                <a:spcPts val="1429"/>
              </a:lnSpc>
              <a:defRPr/>
            </a:pPr>
            <a:endParaRPr lang="en-US" altLang="ja-JP" sz="1143" b="1" kern="0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1" name="Text Box 6"/>
          <p:cNvSpPr txBox="1">
            <a:spLocks noChangeArrowheads="1"/>
          </p:cNvSpPr>
          <p:nvPr/>
        </p:nvSpPr>
        <p:spPr bwMode="auto">
          <a:xfrm>
            <a:off x="159740" y="865227"/>
            <a:ext cx="8760070" cy="1231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3584" tIns="21792" rIns="43584" bIns="21792">
            <a:spAutoFit/>
          </a:bodyPr>
          <a:lstStyle>
            <a:lvl1pPr defTabSz="4572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defTabSz="4572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defTabSz="4572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defTabSz="4572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defTabSz="4572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kumimoji="0" lang="en-US" altLang="ko-KR" sz="1714" b="1" dirty="0" smtClean="0">
                <a:solidFill>
                  <a:schemeClr val="accent1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【</a:t>
            </a:r>
            <a:r>
              <a:rPr kumimoji="0" lang="ko-KR" altLang="en-US" sz="1714" b="1" dirty="0" smtClean="0">
                <a:solidFill>
                  <a:schemeClr val="accent1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제품 컨셉</a:t>
            </a:r>
            <a:r>
              <a:rPr kumimoji="0" lang="en-US" altLang="ko-KR" sz="1714" b="1" dirty="0" smtClean="0">
                <a:solidFill>
                  <a:schemeClr val="accent1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】</a:t>
            </a:r>
            <a:endParaRPr kumimoji="0" lang="en-US" altLang="ja-JP" sz="1714" b="1" dirty="0">
              <a:solidFill>
                <a:schemeClr val="accent1">
                  <a:lumMod val="50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ja-JP" sz="1714" b="1" dirty="0">
                <a:latin typeface="Meiryo UI" panose="020B0604030504040204" pitchFamily="34" charset="-128"/>
                <a:ea typeface="Meiryo UI" panose="020B0604030504040204" pitchFamily="34" charset="-128"/>
              </a:rPr>
              <a:t>■</a:t>
            </a:r>
            <a:r>
              <a:rPr kumimoji="0" lang="ja-JP" altLang="en-US" sz="1714" b="1" dirty="0">
                <a:latin typeface="Meiryo UI" panose="020B0604030504040204" pitchFamily="34" charset="-128"/>
                <a:ea typeface="Meiryo UI" panose="020B0604030504040204" pitchFamily="34" charset="-128"/>
              </a:rPr>
              <a:t>　</a:t>
            </a:r>
            <a:r>
              <a:rPr kumimoji="0" lang="en-US" altLang="ko-KR" sz="1714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kumimoji="0" lang="en-US" altLang="ko-KR" sz="1714" b="1" dirty="0">
                <a:latin typeface="Meiryo UI" panose="020B0604030504040204" pitchFamily="34" charset="-128"/>
                <a:ea typeface="Meiryo UI" panose="020B0604030504040204" pitchFamily="34" charset="-128"/>
              </a:rPr>
              <a:t>UPO</a:t>
            </a:r>
            <a:r>
              <a:rPr kumimoji="0" lang="ko-KR" altLang="en-US" sz="1714" b="1" dirty="0">
                <a:latin typeface="Meiryo UI" panose="020B0604030504040204" pitchFamily="34" charset="-128"/>
                <a:ea typeface="Meiryo UI" panose="020B0604030504040204" pitchFamily="34" charset="-128"/>
              </a:rPr>
              <a:t>솔루션과 </a:t>
            </a:r>
            <a:r>
              <a:rPr kumimoji="0" lang="en-US" altLang="ko-KR" sz="1714" b="1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CoBra</a:t>
            </a:r>
            <a:r>
              <a:rPr kumimoji="0" lang="ko-KR" altLang="en-US" sz="1714" b="1" dirty="0">
                <a:latin typeface="Meiryo UI" panose="020B0604030504040204" pitchFamily="34" charset="-128"/>
                <a:ea typeface="Meiryo UI" panose="020B0604030504040204" pitchFamily="34" charset="-128"/>
              </a:rPr>
              <a:t>의 </a:t>
            </a:r>
            <a:r>
              <a:rPr kumimoji="0" lang="en-US" altLang="ko-KR" sz="1714" b="1" dirty="0">
                <a:latin typeface="Meiryo UI" panose="020B0604030504040204" pitchFamily="34" charset="-128"/>
                <a:ea typeface="Meiryo UI" panose="020B0604030504040204" pitchFamily="34" charset="-128"/>
              </a:rPr>
              <a:t>Send</a:t>
            </a:r>
            <a:r>
              <a:rPr kumimoji="0" lang="ko-KR" altLang="en-US" sz="1714" b="1" dirty="0">
                <a:latin typeface="Meiryo UI" panose="020B0604030504040204" pitchFamily="34" charset="-128"/>
                <a:ea typeface="Meiryo UI" panose="020B0604030504040204" pitchFamily="34" charset="-128"/>
              </a:rPr>
              <a:t>기능을 연동한 </a:t>
            </a:r>
            <a:r>
              <a:rPr kumimoji="0" lang="ko-KR" altLang="en-US" sz="1714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스캔 </a:t>
            </a:r>
            <a:r>
              <a:rPr kumimoji="0" lang="ko-KR" altLang="en-US" sz="1714" b="1" dirty="0" err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과금</a:t>
            </a:r>
            <a:r>
              <a:rPr kumimoji="0" lang="ko-KR" altLang="en-US" sz="1714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기능 </a:t>
            </a:r>
            <a:endParaRPr kumimoji="0" lang="en-US" altLang="ko-KR" sz="1714" b="1" dirty="0" smtClean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ja-JP" sz="1714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■</a:t>
            </a:r>
            <a:r>
              <a:rPr kumimoji="0" lang="ja-JP" altLang="en-US" sz="1714" b="1" dirty="0">
                <a:latin typeface="Meiryo UI" panose="020B0604030504040204" pitchFamily="34" charset="-128"/>
                <a:ea typeface="Meiryo UI" panose="020B0604030504040204" pitchFamily="34" charset="-128"/>
              </a:rPr>
              <a:t>　</a:t>
            </a:r>
            <a:r>
              <a:rPr kumimoji="0" lang="en-US" altLang="ja-JP" sz="1714" b="1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kumimoji="0" lang="en-US" altLang="ja-JP" sz="1714" b="1" dirty="0" smtClean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Low Cost </a:t>
            </a:r>
            <a:r>
              <a:rPr kumimoji="0" lang="en-US" altLang="ja-JP" sz="1714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Document Scanner, </a:t>
            </a:r>
            <a:r>
              <a:rPr kumimoji="0" lang="ko-KR" altLang="en-US" sz="1714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투자비 최소화 </a:t>
            </a:r>
            <a:r>
              <a:rPr kumimoji="0" lang="en-US" altLang="ko-KR" sz="1714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(A271MA </a:t>
            </a:r>
            <a:r>
              <a:rPr kumimoji="0" lang="ko-KR" altLang="en-US" sz="1714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유용 극대화</a:t>
            </a:r>
            <a:r>
              <a:rPr kumimoji="0" lang="en-US" altLang="ko-KR" sz="1714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ja-JP" altLang="en-US" sz="1714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393" y="4760664"/>
            <a:ext cx="1203144" cy="692402"/>
          </a:xfrm>
          <a:prstGeom prst="rect">
            <a:avLst/>
          </a:prstGeom>
        </p:spPr>
      </p:pic>
      <p:cxnSp>
        <p:nvCxnSpPr>
          <p:cNvPr id="36" name="구부러진 연결선 35"/>
          <p:cNvCxnSpPr>
            <a:stCxn id="53" idx="0"/>
            <a:endCxn id="43" idx="1"/>
          </p:cNvCxnSpPr>
          <p:nvPr/>
        </p:nvCxnSpPr>
        <p:spPr>
          <a:xfrm rot="5400000" flipH="1" flipV="1">
            <a:off x="2983980" y="2164619"/>
            <a:ext cx="298169" cy="2192133"/>
          </a:xfrm>
          <a:prstGeom prst="curvedConnector2">
            <a:avLst/>
          </a:prstGeom>
          <a:ln w="41275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4314138" y="2293487"/>
            <a:ext cx="895056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rtlCol="0" anchor="t">
            <a:spAutoFit/>
          </a:bodyPr>
          <a:lstStyle/>
          <a:p>
            <a:pPr algn="ctr" defTabSz="910362" latinLnBrk="0"/>
            <a:r>
              <a:rPr lang="en-US" altLang="ko-KR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cs typeface="Times New Roman" panose="02020603050405020304" pitchFamily="18" charset="0"/>
              </a:rPr>
              <a:t>[Server]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1493714" y="2834629"/>
            <a:ext cx="1083623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rtlCol="0" anchor="t">
            <a:spAutoFit/>
          </a:bodyPr>
          <a:lstStyle/>
          <a:p>
            <a:pPr algn="ctr" defTabSz="910362" latinLnBrk="0"/>
            <a:r>
              <a:rPr lang="en-US" altLang="ko-KR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cs typeface="Times New Roman" panose="02020603050405020304" pitchFamily="18" charset="0"/>
              </a:rPr>
              <a:t>[Scanner]</a:t>
            </a:r>
          </a:p>
        </p:txBody>
      </p:sp>
      <p:sp>
        <p:nvSpPr>
          <p:cNvPr id="40" name="TextBox 39"/>
          <p:cNvSpPr txBox="1"/>
          <p:nvPr/>
        </p:nvSpPr>
        <p:spPr bwMode="auto">
          <a:xfrm>
            <a:off x="7374150" y="3051770"/>
            <a:ext cx="952221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rtlCol="0" anchor="t">
            <a:spAutoFit/>
          </a:bodyPr>
          <a:lstStyle/>
          <a:p>
            <a:pPr algn="ctr" defTabSz="910362" latinLnBrk="0"/>
            <a:r>
              <a:rPr lang="en-US" altLang="ko-KR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cs typeface="Times New Roman" panose="02020603050405020304" pitchFamily="18" charset="0"/>
              </a:rPr>
              <a:t>[PC]</a:t>
            </a:r>
          </a:p>
        </p:txBody>
      </p:sp>
      <p:graphicFrame>
        <p:nvGraphicFramePr>
          <p:cNvPr id="41" name="다이어그램 40"/>
          <p:cNvGraphicFramePr/>
          <p:nvPr>
            <p:extLst/>
          </p:nvPr>
        </p:nvGraphicFramePr>
        <p:xfrm>
          <a:off x="159740" y="5963753"/>
          <a:ext cx="8759536" cy="49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316" y="2684382"/>
            <a:ext cx="835093" cy="2517360"/>
          </a:xfrm>
          <a:prstGeom prst="rect">
            <a:avLst/>
          </a:prstGeom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31" y="2543953"/>
            <a:ext cx="1065071" cy="1135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 bwMode="auto">
          <a:xfrm>
            <a:off x="3951728" y="5519269"/>
            <a:ext cx="1342474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rtlCol="0" anchor="t">
            <a:spAutoFit/>
          </a:bodyPr>
          <a:lstStyle/>
          <a:p>
            <a:pPr algn="ctr" defTabSz="910362" latinLnBrk="0"/>
            <a:r>
              <a:rPr lang="en-US" altLang="ko-KR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cs typeface="Times New Roman" panose="02020603050405020304" pitchFamily="18" charset="0"/>
              </a:rPr>
              <a:t>[Card </a:t>
            </a:r>
            <a:r>
              <a:rPr lang="ko-KR" altLang="en-US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cs typeface="Times New Roman" panose="02020603050405020304" pitchFamily="18" charset="0"/>
              </a:rPr>
              <a:t>단말기</a:t>
            </a:r>
            <a:r>
              <a:rPr lang="en-US" altLang="ko-KR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45" name="TextBox 44"/>
          <p:cNvSpPr txBox="1"/>
          <p:nvPr/>
        </p:nvSpPr>
        <p:spPr bwMode="auto">
          <a:xfrm>
            <a:off x="2447694" y="2599628"/>
            <a:ext cx="1785011" cy="5232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rtlCol="0" anchor="t">
            <a:spAutoFit/>
          </a:bodyPr>
          <a:lstStyle/>
          <a:p>
            <a:pPr marL="342900" indent="-342900" defTabSz="910362" latinLnBrk="0">
              <a:buAutoNum type="arabicPeriod"/>
            </a:pPr>
            <a:r>
              <a:rPr lang="ko-KR" altLang="en-US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자동로그인</a:t>
            </a:r>
            <a:endParaRPr lang="en-US" altLang="ko-KR" sz="1400" b="1" kern="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  <a:p>
            <a:pPr defTabSz="910362" latinLnBrk="0"/>
            <a:r>
              <a:rPr lang="en-US" altLang="ko-KR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       (ID/PW</a:t>
            </a:r>
            <a:r>
              <a:rPr lang="en-US" altLang="ko-KR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cs typeface="Times New Roman" panose="02020603050405020304" pitchFamily="18" charset="0"/>
              </a:rPr>
              <a:t>)</a:t>
            </a:r>
            <a:endParaRPr lang="en-US" altLang="ko-KR" sz="1400" kern="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46" name="구부러진 연결선 45"/>
          <p:cNvCxnSpPr/>
          <p:nvPr/>
        </p:nvCxnSpPr>
        <p:spPr>
          <a:xfrm flipV="1">
            <a:off x="3004624" y="3664850"/>
            <a:ext cx="3770142" cy="501962"/>
          </a:xfrm>
          <a:prstGeom prst="curvedConnector3">
            <a:avLst>
              <a:gd name="adj1" fmla="val 50000"/>
            </a:avLst>
          </a:prstGeom>
          <a:ln w="41275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 bwMode="auto">
          <a:xfrm>
            <a:off x="4204382" y="4110219"/>
            <a:ext cx="1785011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rtlCol="0" anchor="t">
            <a:spAutoFit/>
          </a:bodyPr>
          <a:lstStyle/>
          <a:p>
            <a:pPr defTabSz="910362" latinLnBrk="0"/>
            <a:r>
              <a:rPr lang="en-US" altLang="ko-KR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2. </a:t>
            </a:r>
            <a:r>
              <a:rPr lang="ko-KR" altLang="en-US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스캔</a:t>
            </a:r>
            <a:r>
              <a:rPr lang="en-US" altLang="ko-KR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파일전송</a:t>
            </a:r>
            <a:r>
              <a:rPr lang="en-US" altLang="ko-KR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en-US" altLang="ko-KR" sz="1400" kern="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48" name="구부러진 연결선 47"/>
          <p:cNvCxnSpPr>
            <a:stCxn id="54" idx="2"/>
            <a:endCxn id="33" idx="1"/>
          </p:cNvCxnSpPr>
          <p:nvPr/>
        </p:nvCxnSpPr>
        <p:spPr>
          <a:xfrm rot="16200000" flipH="1">
            <a:off x="2655013" y="3740485"/>
            <a:ext cx="746894" cy="1985866"/>
          </a:xfrm>
          <a:prstGeom prst="curvedConnector2">
            <a:avLst/>
          </a:prstGeom>
          <a:ln w="41275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 bwMode="auto">
          <a:xfrm>
            <a:off x="2094480" y="5029954"/>
            <a:ext cx="1269192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rtlCol="0" anchor="t">
            <a:spAutoFit/>
          </a:bodyPr>
          <a:lstStyle/>
          <a:p>
            <a:pPr defTabSz="910362" latinLnBrk="0"/>
            <a:r>
              <a:rPr lang="en-US" altLang="ko-KR" sz="1400" b="1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3</a:t>
            </a:r>
            <a:r>
              <a:rPr lang="en-US" altLang="ko-KR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en-US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카드 결제</a:t>
            </a:r>
            <a:endParaRPr lang="en-US" altLang="ko-KR" sz="1400" kern="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1120944" y="3409769"/>
            <a:ext cx="1830636" cy="950202"/>
            <a:chOff x="-707834" y="3415245"/>
            <a:chExt cx="2815800" cy="1461556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6308" b="85846" l="15385" r="852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09" t="16405" r="15726" b="54462"/>
            <a:stretch/>
          </p:blipFill>
          <p:spPr>
            <a:xfrm>
              <a:off x="-705572" y="3415245"/>
              <a:ext cx="2813538" cy="1202476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6308" b="85846" l="15385" r="852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09" t="54065" r="15726" b="39658"/>
            <a:stretch/>
          </p:blipFill>
          <p:spPr>
            <a:xfrm>
              <a:off x="-707834" y="4617721"/>
              <a:ext cx="2813538" cy="259080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 bwMode="auto">
          <a:xfrm>
            <a:off x="127156" y="2388279"/>
            <a:ext cx="1083623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rtlCol="0" anchor="t">
            <a:spAutoFit/>
          </a:bodyPr>
          <a:lstStyle/>
          <a:p>
            <a:pPr algn="ctr" defTabSz="910362" latinLnBrk="0"/>
            <a:r>
              <a:rPr lang="en-US" altLang="ko-KR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cs typeface="Times New Roman" panose="02020603050405020304" pitchFamily="18" charset="0"/>
              </a:rPr>
              <a:t>[User]</a:t>
            </a:r>
          </a:p>
        </p:txBody>
      </p:sp>
    </p:spTree>
    <p:extLst>
      <p:ext uri="{BB962C8B-B14F-4D97-AF65-F5344CB8AC3E}">
        <p14:creationId xmlns:p14="http://schemas.microsoft.com/office/powerpoint/2010/main" val="18350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 txBox="1">
            <a:spLocks/>
          </p:cNvSpPr>
          <p:nvPr/>
        </p:nvSpPr>
        <p:spPr>
          <a:xfrm>
            <a:off x="0" y="2307807"/>
            <a:ext cx="9144000" cy="13580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j-ea"/>
              </a:rPr>
              <a:t>APPENDIX</a:t>
            </a:r>
            <a:endParaRPr lang="ko-KR" altLang="en-US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88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60" y="1565031"/>
            <a:ext cx="2789155" cy="5140937"/>
          </a:xfrm>
          <a:prstGeom prst="rect">
            <a:avLst/>
          </a:prstGeom>
        </p:spPr>
      </p:pic>
      <p:sp>
        <p:nvSpPr>
          <p:cNvPr id="4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Canon </a:t>
            </a:r>
            <a:r>
              <a:rPr lang="en-US" altLang="ko-KR" b="1" dirty="0"/>
              <a:t>P-215II</a:t>
            </a:r>
            <a:r>
              <a:rPr lang="en-US" altLang="ko-KR" b="1" dirty="0" smtClean="0"/>
              <a:t> (A4 </a:t>
            </a:r>
            <a:r>
              <a:rPr lang="ko-KR" altLang="en-US" b="1" dirty="0" smtClean="0"/>
              <a:t>포터블</a:t>
            </a:r>
            <a:r>
              <a:rPr lang="en-US" altLang="ko-KR" b="1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1371597" y="1110355"/>
            <a:ext cx="1261884" cy="4546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rtlCol="0" anchor="t">
            <a:spAutoFit/>
          </a:bodyPr>
          <a:lstStyle/>
          <a:p>
            <a:pPr defTabSz="910362" latinLnBrk="0">
              <a:lnSpc>
                <a:spcPct val="200000"/>
              </a:lnSpc>
            </a:pPr>
            <a:r>
              <a:rPr lang="ko-KR" altLang="en-US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cs typeface="Times New Roman" panose="02020603050405020304" pitchFamily="18" charset="0"/>
              </a:rPr>
              <a:t>기본사양정보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551133" y="4454363"/>
            <a:ext cx="902811" cy="5232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rtlCol="0" anchor="t">
            <a:spAutoFit/>
          </a:bodyPr>
          <a:lstStyle/>
          <a:p>
            <a:pPr defTabSz="910362" latinLnBrk="0">
              <a:lnSpc>
                <a:spcPct val="200000"/>
              </a:lnSpc>
            </a:pPr>
            <a:r>
              <a:rPr lang="ko-KR" altLang="en-US" sz="1400" b="1" kern="0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cs typeface="Times New Roman" panose="02020603050405020304" pitchFamily="18" charset="0"/>
              </a:rPr>
              <a:t>스캔정보</a:t>
            </a:r>
            <a:endParaRPr lang="ko-KR" altLang="en-US" sz="1400" b="1" kern="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5110116" y="3817301"/>
            <a:ext cx="3076483" cy="5232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rtlCol="0" anchor="t">
            <a:spAutoFit/>
          </a:bodyPr>
          <a:lstStyle/>
          <a:p>
            <a:pPr defTabSz="910362" latinLnBrk="0">
              <a:lnSpc>
                <a:spcPct val="200000"/>
              </a:lnSpc>
            </a:pPr>
            <a:r>
              <a:rPr lang="ko-KR" altLang="en-US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cs typeface="Times New Roman" panose="02020603050405020304" pitchFamily="18" charset="0"/>
              </a:rPr>
              <a:t>가격 </a:t>
            </a:r>
            <a:r>
              <a:rPr lang="en-US" altLang="ko-KR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cs typeface="Times New Roman" panose="02020603050405020304" pitchFamily="18" charset="0"/>
              </a:rPr>
              <a:t>: 440,000(</a:t>
            </a:r>
            <a:r>
              <a:rPr lang="ko-KR" altLang="en-US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cs typeface="Times New Roman" panose="02020603050405020304" pitchFamily="18" charset="0"/>
              </a:rPr>
              <a:t>자사 홈페이지 기준</a:t>
            </a:r>
            <a:r>
              <a:rPr lang="en-US" altLang="ko-KR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cs typeface="Times New Roman" panose="02020603050405020304" pitchFamily="18" charset="0"/>
              </a:rPr>
              <a:t>)</a:t>
            </a:r>
            <a:endParaRPr lang="ko-KR" altLang="en-US" sz="1400" b="1" kern="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116" y="930753"/>
            <a:ext cx="2928984" cy="275669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870938" y="4688254"/>
            <a:ext cx="3683977" cy="14331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DR </a:t>
            </a:r>
            <a:r>
              <a:rPr lang="ko-KR" altLang="en-US" sz="1600" dirty="0" smtClean="0"/>
              <a:t>스캐너는 최소 </a:t>
            </a:r>
            <a:r>
              <a:rPr lang="en-US" altLang="ko-KR" sz="1600" dirty="0" smtClean="0"/>
              <a:t>30ppm </a:t>
            </a:r>
            <a:r>
              <a:rPr lang="ko-KR" altLang="en-US" sz="1600" dirty="0" smtClean="0"/>
              <a:t>이상의 속도가 요구되며 포터블 타입의 </a:t>
            </a:r>
            <a:r>
              <a:rPr lang="en-US" altLang="ko-KR" sz="1600" dirty="0" smtClean="0"/>
              <a:t>DR </a:t>
            </a:r>
            <a:r>
              <a:rPr lang="ko-KR" altLang="en-US" sz="1600" dirty="0" smtClean="0"/>
              <a:t>스캐너를 개발하면 경쟁력이 있다고 생각됨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72010" y="84819"/>
            <a:ext cx="2816468" cy="52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277" tIns="45640" rIns="91277" bIns="45640" rtlCol="0" anchor="ctr">
            <a:spAutoFit/>
          </a:bodyPr>
          <a:lstStyle/>
          <a:p>
            <a:pPr defTabSz="914360">
              <a:defRPr/>
            </a:pPr>
            <a:r>
              <a:rPr lang="en-US" altLang="ja-JP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◆</a:t>
            </a:r>
            <a:r>
              <a:rPr lang="ko-KR" alt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현재 시장상황</a:t>
            </a:r>
            <a:endParaRPr lang="en-US" altLang="ja-JP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982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Canon DR-F120 (A4)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75" y="875568"/>
            <a:ext cx="3766771" cy="21838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8" y="1565031"/>
            <a:ext cx="3936044" cy="4982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1679332" y="1110355"/>
            <a:ext cx="1261884" cy="4546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rtlCol="0" anchor="t">
            <a:spAutoFit/>
          </a:bodyPr>
          <a:lstStyle/>
          <a:p>
            <a:pPr defTabSz="910362" latinLnBrk="0">
              <a:lnSpc>
                <a:spcPct val="200000"/>
              </a:lnSpc>
            </a:pPr>
            <a:r>
              <a:rPr lang="ko-KR" altLang="en-US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cs typeface="Times New Roman" panose="02020603050405020304" pitchFamily="18" charset="0"/>
              </a:rPr>
              <a:t>기본사양정보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858868" y="4999486"/>
            <a:ext cx="902811" cy="5232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rtlCol="0" anchor="t">
            <a:spAutoFit/>
          </a:bodyPr>
          <a:lstStyle/>
          <a:p>
            <a:pPr defTabSz="910362" latinLnBrk="0">
              <a:lnSpc>
                <a:spcPct val="200000"/>
              </a:lnSpc>
            </a:pPr>
            <a:r>
              <a:rPr lang="ko-KR" altLang="en-US" sz="1400" b="1" kern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cs typeface="Times New Roman" panose="02020603050405020304" pitchFamily="18" charset="0"/>
              </a:rPr>
              <a:t>스캔정보</a:t>
            </a:r>
            <a:endParaRPr lang="ko-KR" altLang="en-US" sz="1400" b="1" kern="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867275" y="3059416"/>
            <a:ext cx="3076483" cy="5232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rtlCol="0" anchor="t">
            <a:spAutoFit/>
          </a:bodyPr>
          <a:lstStyle/>
          <a:p>
            <a:pPr defTabSz="910362" latinLnBrk="0">
              <a:lnSpc>
                <a:spcPct val="200000"/>
              </a:lnSpc>
            </a:pPr>
            <a:r>
              <a:rPr lang="ko-KR" altLang="en-US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cs typeface="Times New Roman" panose="02020603050405020304" pitchFamily="18" charset="0"/>
              </a:rPr>
              <a:t>가격 </a:t>
            </a:r>
            <a:r>
              <a:rPr lang="en-US" altLang="ko-KR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cs typeface="Times New Roman" panose="02020603050405020304" pitchFamily="18" charset="0"/>
              </a:rPr>
              <a:t>: 640,000(</a:t>
            </a:r>
            <a:r>
              <a:rPr lang="ko-KR" altLang="en-US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cs typeface="Times New Roman" panose="02020603050405020304" pitchFamily="18" charset="0"/>
              </a:rPr>
              <a:t>자사 홈페이지 기준</a:t>
            </a:r>
            <a:r>
              <a:rPr lang="en-US" altLang="ko-KR" sz="1400" b="1" kern="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cs typeface="Times New Roman" panose="02020603050405020304" pitchFamily="18" charset="0"/>
              </a:rPr>
              <a:t>)</a:t>
            </a:r>
            <a:endParaRPr lang="ko-KR" altLang="en-US" sz="1400" b="1" kern="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81953" y="4457700"/>
            <a:ext cx="3683977" cy="14331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DR </a:t>
            </a:r>
            <a:r>
              <a:rPr lang="ko-KR" altLang="en-US" sz="1600" dirty="0" smtClean="0"/>
              <a:t>스캐너는 최소 </a:t>
            </a:r>
            <a:r>
              <a:rPr lang="en-US" altLang="ko-KR" sz="1600" dirty="0" smtClean="0"/>
              <a:t>30ppm </a:t>
            </a:r>
            <a:r>
              <a:rPr lang="ko-KR" altLang="en-US" sz="1600" dirty="0" smtClean="0"/>
              <a:t>이상의 속도가 요구되며 현재 </a:t>
            </a:r>
            <a:r>
              <a:rPr lang="ko-KR" altLang="en-US" sz="1600" dirty="0" err="1" smtClean="0"/>
              <a:t>상기타입의</a:t>
            </a:r>
            <a:r>
              <a:rPr lang="ko-KR" altLang="en-US" sz="1600" dirty="0" smtClean="0"/>
              <a:t> 모델은 캐논에서 하나뿐이므로 좀더 </a:t>
            </a:r>
            <a:r>
              <a:rPr lang="ko-KR" altLang="en-US" sz="1600" dirty="0" err="1" smtClean="0"/>
              <a:t>스팩업을</a:t>
            </a:r>
            <a:r>
              <a:rPr lang="ko-KR" altLang="en-US" sz="1600" dirty="0" smtClean="0"/>
              <a:t> 하면 경쟁력이 있다고 생각됨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72010" y="84819"/>
            <a:ext cx="2816468" cy="52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277" tIns="45640" rIns="91277" bIns="45640" rtlCol="0" anchor="ctr">
            <a:spAutoFit/>
          </a:bodyPr>
          <a:lstStyle/>
          <a:p>
            <a:pPr defTabSz="914360">
              <a:defRPr/>
            </a:pPr>
            <a:r>
              <a:rPr lang="en-US" altLang="ja-JP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◆</a:t>
            </a:r>
            <a:r>
              <a:rPr lang="ko-KR" alt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현재 시장상황</a:t>
            </a:r>
            <a:endParaRPr lang="en-US" altLang="ja-JP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216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Canon DR-2140 (A3)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85" y="1229091"/>
            <a:ext cx="2817188" cy="233179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72" y="1229091"/>
            <a:ext cx="5354459" cy="502216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010" y="84819"/>
            <a:ext cx="2816468" cy="52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277" tIns="45640" rIns="91277" bIns="45640" rtlCol="0" anchor="ctr">
            <a:spAutoFit/>
          </a:bodyPr>
          <a:lstStyle/>
          <a:p>
            <a:pPr defTabSz="914360">
              <a:defRPr/>
            </a:pPr>
            <a:r>
              <a:rPr lang="en-US" altLang="ja-JP" sz="2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◆</a:t>
            </a:r>
            <a:r>
              <a:rPr lang="ko-KR" alt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현재 시장상황</a:t>
            </a:r>
            <a:endParaRPr lang="en-US" altLang="ja-JP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018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현재 시장상황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b="1" dirty="0" smtClean="0"/>
              <a:t>DR </a:t>
            </a:r>
            <a:r>
              <a:rPr lang="ko-KR" altLang="en-US" sz="1800" b="1" dirty="0" smtClean="0"/>
              <a:t>스캐너는 연간 약 </a:t>
            </a:r>
            <a:r>
              <a:rPr lang="en-US" altLang="ko-KR" sz="1800" b="1" dirty="0" smtClean="0"/>
              <a:t>4~5</a:t>
            </a:r>
            <a:r>
              <a:rPr lang="ko-KR" altLang="en-US" sz="1800" b="1" dirty="0" smtClean="0"/>
              <a:t>만대 수준의 시장이 형성</a:t>
            </a:r>
            <a:endParaRPr lang="en-US" altLang="ko-KR" sz="1800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 smtClean="0"/>
              <a:t>포터블 스캐너가 가장 인기가 많음 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보통 은행에서 </a:t>
            </a:r>
            <a:r>
              <a:rPr lang="en-US" altLang="ko-KR" sz="1800" b="1" dirty="0" smtClean="0"/>
              <a:t>4-5</a:t>
            </a:r>
            <a:r>
              <a:rPr lang="ko-KR" altLang="en-US" sz="1800" b="1" dirty="0" smtClean="0"/>
              <a:t>천대 입찰 건이 多</a:t>
            </a:r>
            <a:r>
              <a:rPr lang="en-US" altLang="ko-KR" sz="1800" b="1" dirty="0" smtClean="0"/>
              <a:t>)</a:t>
            </a:r>
          </a:p>
          <a:p>
            <a:pPr>
              <a:buFontTx/>
              <a:buChar char="-"/>
            </a:pPr>
            <a:r>
              <a:rPr lang="ko-KR" altLang="en-US" sz="1800" dirty="0" err="1" smtClean="0"/>
              <a:t>후지쯔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(FI 800R) </a:t>
            </a:r>
            <a:r>
              <a:rPr lang="ko-KR" altLang="en-US" sz="1800" dirty="0" smtClean="0"/>
              <a:t>분당 </a:t>
            </a:r>
            <a:r>
              <a:rPr lang="en-US" altLang="ko-KR" sz="1800" dirty="0" smtClean="0"/>
              <a:t>40</a:t>
            </a:r>
            <a:r>
              <a:rPr lang="ko-KR" altLang="en-US" sz="1800" dirty="0" smtClean="0"/>
              <a:t>매 </a:t>
            </a:r>
            <a:r>
              <a:rPr lang="en-US" altLang="ko-KR" sz="1600" dirty="0">
                <a:hlinkClick r:id="rId2" tooltip="링크 공유"/>
              </a:rPr>
              <a:t>https://</a:t>
            </a:r>
            <a:r>
              <a:rPr lang="en-US" altLang="ko-KR" sz="1600" dirty="0" smtClean="0">
                <a:hlinkClick r:id="rId2" tooltip="링크 공유"/>
              </a:rPr>
              <a:t>youtu.be/j5_hy1e74rg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sz="9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sz="1800" dirty="0" err="1" smtClean="0"/>
              <a:t>Avision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(AD215) </a:t>
            </a:r>
            <a:r>
              <a:rPr lang="ko-KR" altLang="en-US" sz="1800" dirty="0"/>
              <a:t>분당 </a:t>
            </a:r>
            <a:r>
              <a:rPr lang="en-US" altLang="ko-KR" sz="1800" dirty="0"/>
              <a:t>40</a:t>
            </a:r>
            <a:r>
              <a:rPr lang="ko-KR" altLang="en-US" sz="1800" dirty="0" smtClean="0"/>
              <a:t>매 </a:t>
            </a:r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smtClean="0">
                <a:hlinkClick r:id="rId3"/>
              </a:rPr>
              <a:t>youtu.be/VzfOa_v_pNo</a:t>
            </a:r>
            <a:endParaRPr lang="en-US" altLang="ko-KR" sz="1600" dirty="0" smtClean="0"/>
          </a:p>
          <a:p>
            <a:pPr>
              <a:buFontTx/>
              <a:buChar char="-"/>
            </a:pPr>
            <a:endParaRPr lang="en-US" altLang="ko-KR" sz="1600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374" y="1984285"/>
            <a:ext cx="1465385" cy="13480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019" y="1832823"/>
            <a:ext cx="1908409" cy="1650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46" y="2040001"/>
            <a:ext cx="3370282" cy="12922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07" y="4061112"/>
            <a:ext cx="2961909" cy="248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0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2010" y="84819"/>
            <a:ext cx="3175540" cy="52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277" tIns="45640" rIns="91277" bIns="45640" rtlCol="0" anchor="ctr">
            <a:spAutoFit/>
          </a:bodyPr>
          <a:lstStyle/>
          <a:p>
            <a:pPr defTabSz="914360">
              <a:defRPr/>
            </a:pPr>
            <a:r>
              <a:rPr lang="en-US" altLang="ja-JP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◆</a:t>
            </a:r>
            <a:r>
              <a:rPr lang="ko-KR" alt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필드테스트 컨셉</a:t>
            </a:r>
            <a:endParaRPr lang="en-US" altLang="ja-JP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77089" y="2519218"/>
          <a:ext cx="8542715" cy="4145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27019">
                  <a:extLst>
                    <a:ext uri="{9D8B030D-6E8A-4147-A177-3AD203B41FA5}">
                      <a16:colId xmlns:a16="http://schemas.microsoft.com/office/drawing/2014/main" val="4161674926"/>
                    </a:ext>
                  </a:extLst>
                </a:gridCol>
                <a:gridCol w="2335877">
                  <a:extLst>
                    <a:ext uri="{9D8B030D-6E8A-4147-A177-3AD203B41FA5}">
                      <a16:colId xmlns:a16="http://schemas.microsoft.com/office/drawing/2014/main" val="1010818390"/>
                    </a:ext>
                  </a:extLst>
                </a:gridCol>
                <a:gridCol w="2335877">
                  <a:extLst>
                    <a:ext uri="{9D8B030D-6E8A-4147-A177-3AD203B41FA5}">
                      <a16:colId xmlns:a16="http://schemas.microsoft.com/office/drawing/2014/main" val="3914817208"/>
                    </a:ext>
                  </a:extLst>
                </a:gridCol>
                <a:gridCol w="2443942">
                  <a:extLst>
                    <a:ext uri="{9D8B030D-6E8A-4147-A177-3AD203B41FA5}">
                      <a16:colId xmlns:a16="http://schemas.microsoft.com/office/drawing/2014/main" val="22271826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필드테스트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r>
                        <a:rPr lang="ko-KR" altLang="en-US" sz="1600" dirty="0" smtClean="0"/>
                        <a:t>안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안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r>
                        <a:rPr lang="ko-KR" altLang="en-US" sz="1600" dirty="0" smtClean="0"/>
                        <a:t>안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559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결제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카드 결제만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카드 결제 </a:t>
                      </a:r>
                      <a:r>
                        <a:rPr lang="en-US" altLang="ko-KR" sz="1400" b="1" dirty="0" smtClean="0"/>
                        <a:t>&amp;</a:t>
                      </a:r>
                      <a:r>
                        <a:rPr lang="ko-KR" altLang="en-US" sz="1400" b="1" dirty="0" err="1" smtClean="0"/>
                        <a:t>에딧</a:t>
                      </a:r>
                      <a:r>
                        <a:rPr lang="ko-KR" altLang="en-US" sz="1400" b="1" dirty="0" smtClean="0"/>
                        <a:t> 결제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카드 결제 </a:t>
                      </a:r>
                      <a:r>
                        <a:rPr lang="en-US" altLang="ko-KR" sz="1400" b="1" dirty="0" smtClean="0"/>
                        <a:t>&amp;</a:t>
                      </a:r>
                      <a:r>
                        <a:rPr lang="ko-KR" altLang="en-US" sz="1400" b="1" dirty="0" err="1" smtClean="0"/>
                        <a:t>에딧</a:t>
                      </a:r>
                      <a:r>
                        <a:rPr lang="ko-KR" altLang="en-US" sz="1400" b="1" dirty="0" smtClean="0"/>
                        <a:t> 결제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62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로그인 기능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X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O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O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830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제공 </a:t>
                      </a:r>
                      <a:r>
                        <a:rPr lang="en-US" altLang="ko-KR" sz="1600" b="1" dirty="0" smtClean="0"/>
                        <a:t>PKG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DR Scanner,</a:t>
                      </a:r>
                    </a:p>
                    <a:p>
                      <a:pPr algn="ctr" latinLnBrk="1"/>
                      <a:r>
                        <a:rPr lang="ko-KR" altLang="en-US" sz="1400" b="1" dirty="0" smtClean="0"/>
                        <a:t>카드 단말기</a:t>
                      </a:r>
                      <a:r>
                        <a:rPr lang="en-US" altLang="ko-KR" sz="1400" b="1" dirty="0" smtClean="0"/>
                        <a:t>,</a:t>
                      </a:r>
                    </a:p>
                    <a:p>
                      <a:pPr algn="ctr" latinLnBrk="1"/>
                      <a:r>
                        <a:rPr lang="en-US" altLang="ko-KR" sz="1400" b="1" dirty="0" smtClean="0"/>
                        <a:t>PC(TBD)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DR Scanner,</a:t>
                      </a:r>
                    </a:p>
                    <a:p>
                      <a:pPr algn="ctr" latinLnBrk="1"/>
                      <a:r>
                        <a:rPr lang="ko-KR" altLang="en-US" sz="1400" b="1" dirty="0" smtClean="0"/>
                        <a:t>카드 단말기</a:t>
                      </a:r>
                      <a:r>
                        <a:rPr lang="en-US" altLang="ko-KR" sz="1400" b="1" dirty="0" smtClean="0"/>
                        <a:t>,</a:t>
                      </a:r>
                    </a:p>
                    <a:p>
                      <a:pPr algn="ctr" latinLnBrk="1"/>
                      <a:r>
                        <a:rPr lang="en-US" altLang="ko-KR" sz="1400" b="1" dirty="0" smtClean="0"/>
                        <a:t>PC(TBD)</a:t>
                      </a:r>
                      <a:endParaRPr lang="ko-KR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MFP</a:t>
                      </a:r>
                      <a:r>
                        <a:rPr lang="en-US" altLang="ko-KR" sz="1400" b="1" dirty="0" smtClean="0"/>
                        <a:t>,</a:t>
                      </a:r>
                    </a:p>
                    <a:p>
                      <a:pPr algn="ctr" latinLnBrk="1"/>
                      <a:r>
                        <a:rPr lang="ko-KR" altLang="en-US" sz="1400" b="1" dirty="0" smtClean="0"/>
                        <a:t>카드 단말기</a:t>
                      </a:r>
                      <a:r>
                        <a:rPr lang="en-US" altLang="ko-KR" sz="1400" b="1" dirty="0" smtClean="0"/>
                        <a:t>,</a:t>
                      </a:r>
                    </a:p>
                    <a:p>
                      <a:pPr algn="ctr" latinLnBrk="1"/>
                      <a:r>
                        <a:rPr lang="en-US" altLang="ko-KR" sz="1400" b="1" dirty="0" smtClean="0"/>
                        <a:t>PC(TBD)</a:t>
                      </a:r>
                      <a:endParaRPr lang="ko-KR" altLang="en-US" sz="14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93609"/>
                  </a:ext>
                </a:extLst>
              </a:tr>
              <a:tr h="25908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Soft</a:t>
                      </a:r>
                      <a:r>
                        <a:rPr lang="ko-KR" altLang="en-US" sz="1600" b="1" dirty="0" smtClean="0"/>
                        <a:t>개발 기능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rgbClr val="FF0000"/>
                          </a:solidFill>
                        </a:rPr>
                        <a:t>에딧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 결제 및 로그인 기능 실장 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에딧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 결제 및 로그인 기능 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실장 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431885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이메일 </a:t>
                      </a:r>
                      <a:r>
                        <a:rPr lang="ko-KR" altLang="en-US" sz="1400" b="1" dirty="0" err="1" smtClean="0">
                          <a:solidFill>
                            <a:srgbClr val="FF0000"/>
                          </a:solidFill>
                        </a:rPr>
                        <a:t>과금기능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 실장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이메일 </a:t>
                      </a:r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과금기능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 실장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이메일 </a:t>
                      </a:r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과금기능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 실장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3215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슬립 모드 예외처리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슬립 모드 예외처리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Print/Copy/Fax 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과금기능실장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9396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Agent</a:t>
                      </a:r>
                      <a:r>
                        <a:rPr lang="ko-KR" altLang="en-US" sz="1400" b="1" baseline="0" dirty="0" smtClean="0"/>
                        <a:t> 자동실행</a:t>
                      </a:r>
                      <a:endParaRPr lang="en-US" altLang="ko-KR" sz="14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Agent </a:t>
                      </a:r>
                      <a:r>
                        <a:rPr lang="ko-KR" altLang="en-US" sz="1400" b="1" baseline="0" dirty="0" smtClean="0"/>
                        <a:t>자동실행</a:t>
                      </a:r>
                      <a:endParaRPr lang="en-US" altLang="ko-KR" sz="14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Agent </a:t>
                      </a:r>
                      <a:r>
                        <a:rPr lang="ko-KR" altLang="en-US" sz="1400" b="1" baseline="0" dirty="0" smtClean="0"/>
                        <a:t>자동실행</a:t>
                      </a:r>
                      <a:endParaRPr lang="en-US" altLang="ko-KR" sz="14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5216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baseline="0" dirty="0" smtClean="0"/>
                        <a:t>베타 평가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baseline="0" dirty="0" smtClean="0"/>
                        <a:t>베타 평가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baseline="0" dirty="0" smtClean="0"/>
                        <a:t>베타 평가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957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리소스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1.3MM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2.1MM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4MM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279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예상 일정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5</a:t>
                      </a:r>
                      <a:r>
                        <a:rPr lang="ko-KR" altLang="en-US" sz="1400" b="1" dirty="0" smtClean="0"/>
                        <a:t>월 중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6</a:t>
                      </a:r>
                      <a:r>
                        <a:rPr lang="ko-KR" altLang="en-US" sz="1400" b="1" dirty="0" smtClean="0"/>
                        <a:t>월 중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8</a:t>
                      </a:r>
                      <a:r>
                        <a:rPr lang="ko-KR" altLang="en-US" sz="1400" b="1" dirty="0" smtClean="0"/>
                        <a:t>월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387275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77090" y="834708"/>
            <a:ext cx="8583996" cy="1318431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  <p:txBody>
          <a:bodyPr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600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타겟 시장 </a:t>
            </a:r>
            <a:r>
              <a:rPr lang="en-US" altLang="ko-KR" sz="1600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: </a:t>
            </a:r>
            <a:r>
              <a:rPr lang="ko-KR" altLang="en-US" sz="1600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스터디 카페</a:t>
            </a:r>
            <a:endParaRPr lang="en-US" altLang="ko-KR" sz="1600" b="1" dirty="0" smtClean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600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대수 </a:t>
            </a:r>
            <a:r>
              <a:rPr lang="en-US" altLang="ko-KR" sz="1600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: 2</a:t>
            </a:r>
            <a:r>
              <a:rPr lang="ko-KR" altLang="en-US" sz="1600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대</a:t>
            </a:r>
            <a:endParaRPr lang="en-US" altLang="ko-KR" sz="1600" b="1" dirty="0" smtClean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600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대응 </a:t>
            </a:r>
            <a:r>
              <a:rPr lang="en-US" altLang="ko-KR" sz="1600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OS : Window</a:t>
            </a:r>
            <a:r>
              <a:rPr lang="ko-KR" altLang="en-US" sz="1600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만 대응</a:t>
            </a:r>
            <a:endParaRPr lang="en-US" altLang="ja-JP" sz="1143" b="1" kern="0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04109" y="2518756"/>
            <a:ext cx="2335876" cy="41480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5327" y="2479760"/>
            <a:ext cx="8776009" cy="887909"/>
          </a:xfrm>
        </p:spPr>
        <p:txBody>
          <a:bodyPr>
            <a:noAutofit/>
          </a:bodyPr>
          <a:lstStyle/>
          <a:p>
            <a:r>
              <a:rPr lang="en-US" altLang="ko-KR" sz="5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InTro</a:t>
            </a:r>
            <a:r>
              <a:rPr lang="en-US" altLang="ko-KR" sz="5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 for </a:t>
            </a:r>
            <a:r>
              <a:rPr lang="en-US" altLang="ko-KR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DEMO</a:t>
            </a:r>
            <a:endParaRPr lang="ko-KR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2499777" y="3963209"/>
            <a:ext cx="6297242" cy="887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4400" b="1" dirty="0" smtClean="0">
                <a:latin typeface="Arial Black" panose="020B0A04020102020204" pitchFamily="34" charset="0"/>
              </a:rPr>
              <a:t>AGV </a:t>
            </a:r>
            <a:r>
              <a:rPr lang="ko-KR" altLang="en-US" sz="4400" b="1" dirty="0" smtClean="0">
                <a:latin typeface="Arial Black" panose="020B0A04020102020204" pitchFamily="34" charset="0"/>
              </a:rPr>
              <a:t>자주개발</a:t>
            </a:r>
            <a:endParaRPr lang="en-US" altLang="ko-KR" sz="4400" b="1" dirty="0" smtClean="0">
              <a:latin typeface="Arial Black" panose="020B0A04020102020204" pitchFamily="34" charset="0"/>
            </a:endParaRPr>
          </a:p>
          <a:p>
            <a:pPr algn="r"/>
            <a:r>
              <a:rPr lang="en-US" altLang="ko-KR" sz="4400" b="1" dirty="0" smtClean="0">
                <a:latin typeface="Arial Black" panose="020B0A04020102020204" pitchFamily="34" charset="0"/>
              </a:rPr>
              <a:t>AGV </a:t>
            </a:r>
            <a:r>
              <a:rPr lang="ko-KR" altLang="en-US" sz="4400" b="1" dirty="0" smtClean="0">
                <a:latin typeface="Arial Black" panose="020B0A04020102020204" pitchFamily="34" charset="0"/>
              </a:rPr>
              <a:t>제어 </a:t>
            </a:r>
            <a:r>
              <a:rPr lang="en-US" altLang="ko-KR" sz="4400" b="1" dirty="0" smtClean="0">
                <a:latin typeface="Arial Black" panose="020B0A04020102020204" pitchFamily="34" charset="0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410907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903" y="136084"/>
            <a:ext cx="7693742" cy="5128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latin typeface="+mj-ea"/>
              </a:rPr>
              <a:t>AGV </a:t>
            </a:r>
            <a:r>
              <a:rPr lang="ko-KR" altLang="en-US" sz="3200" b="1" dirty="0" err="1" smtClean="0">
                <a:latin typeface="+mj-ea"/>
              </a:rPr>
              <a:t>조작부앱</a:t>
            </a:r>
            <a:endParaRPr lang="ko-KR" altLang="en-US" sz="3200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73" y="845000"/>
            <a:ext cx="46999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AGV </a:t>
            </a:r>
            <a:r>
              <a:rPr lang="ko-KR" altLang="en-US" sz="2000" b="1" dirty="0" err="1" smtClean="0">
                <a:latin typeface="+mn-ea"/>
              </a:rPr>
              <a:t>조작부앱</a:t>
            </a:r>
            <a:r>
              <a:rPr lang="ko-KR" altLang="en-US" sz="2000" b="1" dirty="0" smtClean="0">
                <a:latin typeface="+mn-ea"/>
              </a:rPr>
              <a:t> 개발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-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프로토콜 협의 및 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UI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검토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-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블루투스 및 프로토콜 구현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(~4/3)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- UI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기능 구현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(~4/17)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- </a:t>
            </a:r>
            <a:r>
              <a:rPr lang="ko-KR" altLang="en-US" sz="2000" b="1" dirty="0" smtClean="0">
                <a:latin typeface="+mn-ea"/>
              </a:rPr>
              <a:t>신규 </a:t>
            </a:r>
            <a:r>
              <a:rPr lang="en-US" altLang="ko-KR" sz="2000" b="1" dirty="0" smtClean="0">
                <a:latin typeface="+mn-ea"/>
              </a:rPr>
              <a:t>UI </a:t>
            </a:r>
            <a:r>
              <a:rPr lang="ko-KR" altLang="en-US" sz="2000" b="1" dirty="0" smtClean="0">
                <a:latin typeface="+mn-ea"/>
              </a:rPr>
              <a:t>적용</a:t>
            </a:r>
            <a:r>
              <a:rPr lang="en-US" altLang="ko-KR" sz="2000" b="1" dirty="0" smtClean="0">
                <a:latin typeface="+mn-ea"/>
              </a:rPr>
              <a:t>(~4/29)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- </a:t>
            </a:r>
            <a:r>
              <a:rPr lang="ko-KR" altLang="en-US" sz="2000" b="1" dirty="0" smtClean="0">
                <a:latin typeface="+mn-ea"/>
              </a:rPr>
              <a:t>디버깅 및 데모 대응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92413" y="648929"/>
            <a:ext cx="21139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200" i="1" dirty="0"/>
              <a:t>Assignee</a:t>
            </a:r>
            <a:r>
              <a:rPr lang="en-US" altLang="ko-KR" sz="1200" i="1" dirty="0" smtClean="0"/>
              <a:t>:  </a:t>
            </a:r>
            <a:r>
              <a:rPr lang="ko-KR" altLang="ko-KR" sz="1200" dirty="0" smtClean="0">
                <a:latin typeface="+mn-ea"/>
              </a:rPr>
              <a:t>김준철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권란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759817" y="3764894"/>
            <a:ext cx="6459844" cy="2884384"/>
          </a:xfrm>
          <a:prstGeom prst="roundRect">
            <a:avLst/>
          </a:prstGeom>
          <a:noFill/>
          <a:ln w="28575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037" tIns="41051" rIns="82037" bIns="41051" anchor="t"/>
          <a:lstStyle/>
          <a:p>
            <a:pPr algn="ctr" defTabSz="862013" eaLnBrk="0" latinLnBrk="0" hangingPunct="0">
              <a:spcBef>
                <a:spcPct val="0"/>
              </a:spcBef>
              <a:buFont typeface="Arial" pitchFamily="34" charset="0"/>
              <a:buNone/>
            </a:pPr>
            <a:endParaRPr lang="en-US" altLang="ko-KR" sz="24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Meiryo UI" panose="020B0604030504040204" pitchFamily="34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06413" y="787428"/>
            <a:ext cx="4572000" cy="235449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[ </a:t>
            </a:r>
            <a:r>
              <a:rPr lang="ko-KR" altLang="en-US" sz="2000" b="1" dirty="0">
                <a:latin typeface="+mn-ea"/>
              </a:rPr>
              <a:t>주요 기능 </a:t>
            </a:r>
            <a:r>
              <a:rPr lang="en-US" altLang="ko-KR" sz="2000" b="1" dirty="0">
                <a:latin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2000" b="1" dirty="0" err="1">
                <a:solidFill>
                  <a:srgbClr val="0000FF"/>
                </a:solidFill>
                <a:latin typeface="+mn-ea"/>
              </a:rPr>
              <a:t>블투투스</a:t>
            </a:r>
            <a:r>
              <a:rPr lang="ko-KR" altLang="en-US" sz="2000" b="1" dirty="0">
                <a:solidFill>
                  <a:srgbClr val="0000FF"/>
                </a:solidFill>
                <a:latin typeface="+mn-ea"/>
              </a:rPr>
              <a:t> 기반 </a:t>
            </a:r>
            <a:r>
              <a:rPr lang="en-US" altLang="ko-KR" sz="2000" b="1" dirty="0">
                <a:solidFill>
                  <a:srgbClr val="0000FF"/>
                </a:solidFill>
                <a:latin typeface="+mn-ea"/>
              </a:rPr>
              <a:t>AGV </a:t>
            </a:r>
            <a:r>
              <a:rPr lang="ko-KR" altLang="en-US" sz="2000" b="1" dirty="0">
                <a:solidFill>
                  <a:srgbClr val="0000FF"/>
                </a:solidFill>
                <a:latin typeface="+mn-ea"/>
              </a:rPr>
              <a:t>조작 및 상태표시</a:t>
            </a:r>
            <a:endParaRPr lang="en-US" altLang="ko-KR" sz="2000" b="1" dirty="0">
              <a:solidFill>
                <a:srgbClr val="0000FF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+mn-ea"/>
              </a:rPr>
              <a:t>제어</a:t>
            </a:r>
            <a:r>
              <a:rPr lang="en-US" altLang="ko-KR" b="1" dirty="0" smtClean="0">
                <a:latin typeface="+mn-ea"/>
              </a:rPr>
              <a:t>: AGV </a:t>
            </a:r>
            <a:r>
              <a:rPr lang="ko-KR" altLang="en-US" b="1" dirty="0" err="1" smtClean="0">
                <a:latin typeface="+mn-ea"/>
              </a:rPr>
              <a:t>모드설정</a:t>
            </a:r>
            <a:endParaRPr lang="en-US" altLang="ko-KR" b="1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+mn-ea"/>
              </a:rPr>
              <a:t>상태</a:t>
            </a:r>
            <a:r>
              <a:rPr lang="en-US" altLang="ko-KR" b="1" dirty="0" smtClean="0">
                <a:latin typeface="+mn-ea"/>
              </a:rPr>
              <a:t>: AGV </a:t>
            </a:r>
            <a:r>
              <a:rPr lang="ko-KR" altLang="en-US" b="1" dirty="0" err="1" smtClean="0">
                <a:latin typeface="+mn-ea"/>
              </a:rPr>
              <a:t>동작모드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및 상태</a:t>
            </a:r>
            <a:endParaRPr lang="en-US" altLang="ko-KR" sz="2000" b="1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312" y="3840473"/>
            <a:ext cx="4662854" cy="273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5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 smtClean="0">
                <a:latin typeface="+mj-ea"/>
              </a:rPr>
              <a:t>목차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" y="1065927"/>
            <a:ext cx="8858483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 오프닝 </a:t>
            </a:r>
            <a:endParaRPr lang="en-US" altLang="ko-KR" sz="2000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000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 데모 아이템 소개</a:t>
            </a:r>
            <a:endParaRPr lang="en-US" altLang="ko-KR" sz="2000" b="1" dirty="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DR-Scanner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A4 DR Scanner </a:t>
            </a:r>
            <a:r>
              <a:rPr lang="ko-KR" altLang="en-US" b="1" dirty="0" err="1" smtClean="0"/>
              <a:t>과금시스템</a:t>
            </a:r>
            <a:endParaRPr lang="en-US" altLang="ko-KR" b="1" dirty="0" smtClean="0"/>
          </a:p>
          <a:p>
            <a:pPr marL="1371600" lvl="2" indent="-457200">
              <a:buFont typeface="Wingdings" panose="05000000000000000000" pitchFamily="2" charset="2"/>
              <a:buChar char="ü"/>
            </a:pPr>
            <a:endParaRPr lang="en-US" altLang="ko-KR" sz="800" b="1" dirty="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AGV </a:t>
            </a:r>
            <a:r>
              <a:rPr lang="ko-KR" altLang="en-US" b="1" dirty="0" smtClean="0"/>
              <a:t>자주개발</a:t>
            </a:r>
            <a:endParaRPr lang="en-US" altLang="ko-KR" b="1" dirty="0" smtClean="0"/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AGV </a:t>
            </a:r>
            <a:r>
              <a:rPr lang="ko-KR" altLang="en-US" b="1" dirty="0" smtClean="0"/>
              <a:t>제어 </a:t>
            </a:r>
            <a:r>
              <a:rPr lang="en-US" altLang="ko-KR" b="1" dirty="0" smtClean="0"/>
              <a:t>App</a:t>
            </a:r>
            <a:endParaRPr lang="en-US" altLang="ko-KR" b="1" dirty="0"/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sz="800" b="1" dirty="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Smart Stand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Page </a:t>
            </a:r>
            <a:r>
              <a:rPr lang="en-US" altLang="ko-KR" b="1" dirty="0" err="1" smtClean="0"/>
              <a:t>Dewarping</a:t>
            </a:r>
            <a:r>
              <a:rPr lang="ko-KR" altLang="en-US" b="1" dirty="0" smtClean="0"/>
              <a:t>처리</a:t>
            </a:r>
            <a:endParaRPr lang="en-US" altLang="ko-KR" b="1" dirty="0" smtClean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800" b="1" dirty="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Smart Work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드라이버 평가 자동화 시연</a:t>
            </a:r>
            <a:endParaRPr lang="en-US" altLang="ko-KR" b="1" dirty="0" smtClean="0"/>
          </a:p>
          <a:p>
            <a:pPr marL="1371600" lvl="2" indent="-457200">
              <a:buFont typeface="Wingdings" panose="05000000000000000000" pitchFamily="2" charset="2"/>
              <a:buChar char="ü"/>
            </a:pPr>
            <a:endParaRPr lang="en-US" altLang="ko-KR" sz="800" b="1" dirty="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b="1" dirty="0" err="1" smtClean="0"/>
              <a:t>프리젠터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Web App (React)</a:t>
            </a:r>
            <a:endParaRPr lang="en-US" altLang="ko-KR" sz="800" b="1" dirty="0" smtClean="0"/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sz="2000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 데모 시연 및 질의 응답</a:t>
            </a:r>
            <a:endParaRPr lang="en-US" altLang="ko-KR" sz="2000" b="1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0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클로징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400451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903" y="136084"/>
            <a:ext cx="7693742" cy="5128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 smtClean="0">
                <a:latin typeface="+mj-ea"/>
              </a:rPr>
              <a:t>블루투스 및 프로토콜</a:t>
            </a:r>
            <a:endParaRPr lang="ko-KR" altLang="en-US" sz="3200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2903" y="803195"/>
            <a:ext cx="8708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HC-06 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블루투스 모듈과 통신</a:t>
            </a:r>
            <a:endParaRPr lang="en-US" altLang="ko-KR" sz="2000" b="1" dirty="0" smtClean="0">
              <a:latin typeface="+mn-ea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Device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와 </a:t>
            </a:r>
            <a:r>
              <a:rPr lang="ko-KR" altLang="en-US" sz="2000" b="1" dirty="0" err="1" smtClean="0">
                <a:latin typeface="+mn-ea"/>
                <a:ea typeface="맑은 고딕" panose="020B0503020000020004" pitchFamily="50" charset="-127"/>
              </a:rPr>
              <a:t>페이링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 필요</a:t>
            </a: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(AGV099)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프로토콜 구현</a:t>
            </a:r>
            <a:endParaRPr lang="en-US" altLang="ko-KR" sz="20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 smtClean="0">
              <a:latin typeface="+mn-ea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5406887" y="1297687"/>
          <a:ext cx="3424676" cy="52919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8561">
                  <a:extLst>
                    <a:ext uri="{9D8B030D-6E8A-4147-A177-3AD203B41FA5}">
                      <a16:colId xmlns:a16="http://schemas.microsoft.com/office/drawing/2014/main" val="605159300"/>
                    </a:ext>
                  </a:extLst>
                </a:gridCol>
                <a:gridCol w="2666115">
                  <a:extLst>
                    <a:ext uri="{9D8B030D-6E8A-4147-A177-3AD203B41FA5}">
                      <a16:colId xmlns:a16="http://schemas.microsoft.com/office/drawing/2014/main" val="3039060127"/>
                    </a:ext>
                  </a:extLst>
                </a:gridCol>
              </a:tblGrid>
              <a:tr h="182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Command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설 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3234756341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$EDRV,0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라인 트레이서 모드에서 엔진 주행 멈춤 명령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3313868788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$EDRV,1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라인 트레이서 모드에서 엔진 주행 시작 명령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432759098"/>
                  </a:ext>
                </a:extLst>
              </a:tr>
              <a:tr h="1548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1744407661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$DMOD,0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라인 트레이서 모드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2231889242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$DMOD,1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유선 추종모드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746072023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$DMOD,2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무선 추종모드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890885714"/>
                  </a:ext>
                </a:extLst>
              </a:tr>
              <a:tr h="1548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1370580052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$RNEW,0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상태 요청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885385596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835316935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#EDRV,0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라인 트레이서 멈춤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2195541213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#EDRV,1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라인 트레이서 시작</a:t>
                      </a:r>
                      <a:r>
                        <a:rPr lang="en-US" altLang="ko-KR" sz="800" u="none" strike="noStrike">
                          <a:effectLst/>
                        </a:rPr>
                        <a:t>(Low Speed)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3101816475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#EDRV,2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라인 트레이서 시작</a:t>
                      </a:r>
                      <a:r>
                        <a:rPr lang="en-US" altLang="ko-KR" sz="800" u="none" strike="noStrike">
                          <a:effectLst/>
                        </a:rPr>
                        <a:t>(Normal Speed)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2913101646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#EDRV,3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라인 트레이서 시작</a:t>
                      </a:r>
                      <a:r>
                        <a:rPr lang="en-US" altLang="ko-KR" sz="800" u="none" strike="noStrike">
                          <a:effectLst/>
                        </a:rPr>
                        <a:t>(High Speed)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2512717053"/>
                  </a:ext>
                </a:extLst>
              </a:tr>
              <a:tr h="1548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4062151558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#ECMU,0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엔진 통신 정상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4064878223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#ECMU,1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엔진 통신 불량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3955319309"/>
                  </a:ext>
                </a:extLst>
              </a:tr>
              <a:tr h="1548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3512692085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#LFLW,0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라인 감지 센서 정상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807841228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#LFLW,1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라인 감지 센서 통신 불량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594684768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#LFLW,2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라인 감지 안됨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2313940881"/>
                  </a:ext>
                </a:extLst>
              </a:tr>
              <a:tr h="1548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1138574849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#BUMP,0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범퍼 센서 정상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808019416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#BUMP,1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범퍼 센서 충돌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1587968542"/>
                  </a:ext>
                </a:extLst>
              </a:tr>
              <a:tr h="1548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3822211645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#SONI,0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초음파센서 장해물 감지 없음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214289299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#SONI,1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초음파센서 장해물 감지 발생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3964951083"/>
                  </a:ext>
                </a:extLst>
              </a:tr>
              <a:tr h="1548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683530454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#DMOD,0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라인 트레이서 모드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3164253224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#DMOD,1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유선 추종모드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526501694"/>
                  </a:ext>
                </a:extLst>
              </a:tr>
              <a:tr h="1749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#DMOD,2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무선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추종모드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01" marR="6601" marT="6601" marB="0" anchor="ctr"/>
                </a:tc>
                <a:extLst>
                  <a:ext uri="{0D108BD9-81ED-4DB2-BD59-A6C34878D82A}">
                    <a16:rowId xmlns:a16="http://schemas.microsoft.com/office/drawing/2014/main" val="26387269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92" y="3357188"/>
            <a:ext cx="4529137" cy="3162881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3060069" y="3662809"/>
            <a:ext cx="975217" cy="1465782"/>
          </a:xfrm>
          <a:prstGeom prst="ellipse">
            <a:avLst/>
          </a:prstGeom>
          <a:noFill/>
          <a:ln w="5715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00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903" y="136084"/>
            <a:ext cx="7693742" cy="5128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latin typeface="+mj-ea"/>
              </a:rPr>
              <a:t>UI </a:t>
            </a:r>
            <a:r>
              <a:rPr lang="ko-KR" altLang="en-US" sz="3200" b="1" dirty="0" smtClean="0">
                <a:latin typeface="+mj-ea"/>
              </a:rPr>
              <a:t>프로토타이핑</a:t>
            </a:r>
            <a:endParaRPr lang="ko-KR" altLang="en-US" sz="3200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2903" y="803195"/>
            <a:ext cx="80359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▶ AGV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앱 기능에 대한 프로토타이핑 </a:t>
            </a:r>
            <a:endParaRPr lang="en-US" altLang="ko-KR" sz="20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  <a:ea typeface="맑은 고딕" panose="020B0503020000020004" pitchFamily="50" charset="-127"/>
              </a:rPr>
              <a:t>  </a:t>
            </a: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카카오에서 제공하는 </a:t>
            </a: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Oven 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사용</a:t>
            </a:r>
            <a:endParaRPr lang="en-US" altLang="ko-KR" sz="20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   </a:t>
            </a:r>
            <a:r>
              <a:rPr lang="en-US" altLang="ko-KR" sz="2000" dirty="0">
                <a:hlinkClick r:id="rId2"/>
              </a:rPr>
              <a:t>https://ovenapp.io/</a:t>
            </a:r>
            <a:endParaRPr lang="en-US" altLang="ko-KR" b="1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3" y="3025471"/>
            <a:ext cx="4121840" cy="32974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781" y="3025471"/>
            <a:ext cx="4091959" cy="329747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5266" y="2250123"/>
            <a:ext cx="84862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333333"/>
                </a:solidFill>
                <a:latin typeface="Courier New" panose="02070309020205020404" pitchFamily="49" charset="0"/>
                <a:hlinkClick r:id="rId5"/>
              </a:rPr>
              <a:t>https://ovenapp.io/view/nebWq4AOJrd185IoOPBRAORnDXi1iHRZ/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639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903" y="136084"/>
            <a:ext cx="7693742" cy="5128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latin typeface="+mj-ea"/>
              </a:rPr>
              <a:t>UI </a:t>
            </a:r>
            <a:r>
              <a:rPr lang="ko-KR" altLang="en-US" sz="3200" b="1" dirty="0" smtClean="0">
                <a:latin typeface="+mj-ea"/>
              </a:rPr>
              <a:t>디자인</a:t>
            </a:r>
            <a:endParaRPr lang="ko-KR" altLang="en-US" sz="3200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2903" y="803195"/>
            <a:ext cx="7858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▶ UI 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디자인 이미지 </a:t>
            </a: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- </a:t>
            </a:r>
            <a:r>
              <a:rPr lang="ko-KR" altLang="en-US" sz="2000" b="1" dirty="0" err="1" smtClean="0">
                <a:latin typeface="+mn-ea"/>
                <a:ea typeface="맑은 고딕" panose="020B0503020000020004" pitchFamily="50" charset="-127"/>
              </a:rPr>
              <a:t>권란연구원</a:t>
            </a:r>
            <a:endParaRPr lang="en-US" altLang="ko-KR" b="1" dirty="0" smtClean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3" y="1511459"/>
            <a:ext cx="3950737" cy="25543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40" y="3508852"/>
            <a:ext cx="5070360" cy="324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0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903" y="136084"/>
            <a:ext cx="7693742" cy="5128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 smtClean="0">
                <a:latin typeface="+mj-ea"/>
              </a:rPr>
              <a:t>앱 </a:t>
            </a:r>
            <a:r>
              <a:rPr lang="en-US" altLang="ko-KR" sz="3200" b="1" dirty="0" smtClean="0">
                <a:latin typeface="+mj-ea"/>
              </a:rPr>
              <a:t>UI</a:t>
            </a:r>
            <a:endParaRPr lang="ko-KR" altLang="en-US" sz="3200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2903" y="803195"/>
            <a:ext cx="7858219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▶ 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앱 </a:t>
            </a:r>
            <a:r>
              <a:rPr lang="ko-KR" altLang="en-US" sz="2000" b="1" dirty="0" err="1" smtClean="0">
                <a:latin typeface="+mn-ea"/>
                <a:ea typeface="맑은 고딕" panose="020B0503020000020004" pitchFamily="50" charset="-127"/>
              </a:rPr>
              <a:t>캡쳐화면</a:t>
            </a:r>
            <a:endParaRPr lang="en-US" altLang="ko-KR" sz="20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 </a:t>
            </a:r>
            <a:endParaRPr lang="en-US" altLang="ko-KR" b="1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3" y="1511460"/>
            <a:ext cx="3584167" cy="21163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933" y="3707296"/>
            <a:ext cx="5375067" cy="31507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68933" y="3173888"/>
            <a:ext cx="5305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신규 </a:t>
            </a: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UI 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디자인 적용</a:t>
            </a:r>
            <a:endParaRPr lang="en-US" altLang="ko-KR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492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5327" y="2479760"/>
            <a:ext cx="8776009" cy="887909"/>
          </a:xfrm>
        </p:spPr>
        <p:txBody>
          <a:bodyPr>
            <a:noAutofit/>
          </a:bodyPr>
          <a:lstStyle/>
          <a:p>
            <a:r>
              <a:rPr lang="en-US" altLang="ko-KR" sz="5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InTro</a:t>
            </a:r>
            <a:r>
              <a:rPr lang="en-US" altLang="ko-KR" sz="5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 for </a:t>
            </a:r>
            <a:r>
              <a:rPr lang="en-US" altLang="ko-KR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DEMO</a:t>
            </a:r>
            <a:endParaRPr lang="ko-KR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2343151" y="3890637"/>
            <a:ext cx="6400800" cy="887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 smtClean="0">
                <a:latin typeface="Arial Black" panose="020B0A04020102020204" pitchFamily="34" charset="0"/>
              </a:rPr>
              <a:t>Smart Stand</a:t>
            </a:r>
          </a:p>
          <a:p>
            <a:r>
              <a:rPr lang="en-US" altLang="ko-KR" sz="4400" dirty="0" smtClean="0">
                <a:latin typeface="Arial Black" panose="020B0A04020102020204" pitchFamily="34" charset="0"/>
              </a:rPr>
              <a:t>Page </a:t>
            </a:r>
            <a:r>
              <a:rPr lang="en-US" altLang="ko-KR" sz="4400" dirty="0" err="1" smtClean="0">
                <a:latin typeface="Arial Black" panose="020B0A04020102020204" pitchFamily="34" charset="0"/>
              </a:rPr>
              <a:t>Dewarping</a:t>
            </a:r>
            <a:r>
              <a:rPr lang="ko-KR" altLang="en-US" sz="4400" dirty="0" smtClean="0">
                <a:latin typeface="Arial Black" panose="020B0A04020102020204" pitchFamily="34" charset="0"/>
              </a:rPr>
              <a:t>처리</a:t>
            </a:r>
            <a:endParaRPr lang="ko-KR" altLang="en-US" sz="4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89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이미지 보정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동적 </a:t>
            </a:r>
            <a:r>
              <a:rPr lang="ko-KR" altLang="en-US" dirty="0" err="1" smtClean="0"/>
              <a:t>마스킹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6605" y="972065"/>
            <a:ext cx="81060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(before)</a:t>
            </a:r>
            <a:r>
              <a:rPr lang="ko-KR" altLang="en-US" sz="2800" dirty="0" smtClean="0"/>
              <a:t>기존에는 주변 테두리 제거를 하드코딩으로 </a:t>
            </a:r>
            <a:r>
              <a:rPr lang="en-US" altLang="ko-KR" sz="2800" dirty="0" smtClean="0"/>
              <a:t>20px</a:t>
            </a:r>
            <a:r>
              <a:rPr lang="ko-KR" altLang="en-US" sz="2800" dirty="0" smtClean="0"/>
              <a:t>을 잘라내는 것으로 구현</a:t>
            </a:r>
            <a:endParaRPr lang="en-US" altLang="ko-KR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58" y="2712115"/>
            <a:ext cx="2587730" cy="37595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57" y="2644157"/>
            <a:ext cx="2674865" cy="382749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4155989" y="4604339"/>
            <a:ext cx="667264" cy="477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688048" y="1669048"/>
            <a:ext cx="2273643" cy="866840"/>
          </a:xfrm>
          <a:prstGeom prst="wedgeRoundRectCallout">
            <a:avLst>
              <a:gd name="adj1" fmla="val -56435"/>
              <a:gd name="adj2" fmla="val 796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외곽이 그대로 보여 결과물이 좋지 않음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60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이미지 보정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동적 </a:t>
            </a:r>
            <a:r>
              <a:rPr lang="ko-KR" altLang="en-US" dirty="0" err="1" smtClean="0"/>
              <a:t>마스킹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6605" y="972065"/>
            <a:ext cx="8106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(after) </a:t>
            </a:r>
            <a:r>
              <a:rPr lang="ko-KR" altLang="en-US" sz="2800" dirty="0" smtClean="0"/>
              <a:t>윤곽선의 최대 최소 좌표를 계산해 내용만 보이도록 수정</a:t>
            </a:r>
            <a:endParaRPr lang="ko-KR" altLang="en-US" sz="2800" dirty="0"/>
          </a:p>
        </p:txBody>
      </p:sp>
      <p:pic>
        <p:nvPicPr>
          <p:cNvPr id="3074" name="Picture 2" descr="원본과 결과 비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26172"/>
            <a:ext cx="7566025" cy="461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6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이미지 보정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책 반으로 자르기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6605" y="972065"/>
            <a:ext cx="8106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가운데 지나는 선을 찾음</a:t>
            </a:r>
            <a:endParaRPr lang="en-US" altLang="ko-KR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해당 선의 좌표를 기준으로 이미지를 자름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0" y="2342333"/>
            <a:ext cx="2646756" cy="19829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674" y="2342333"/>
            <a:ext cx="2643919" cy="19829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10" y="4619625"/>
            <a:ext cx="2646756" cy="19850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674" y="4619625"/>
            <a:ext cx="3000470" cy="198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이미지 보정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사다리꼴 이미지 보정</a:t>
            </a:r>
            <a:endParaRPr lang="ko-KR" altLang="en-US" dirty="0"/>
          </a:p>
        </p:txBody>
      </p:sp>
      <p:pic>
        <p:nvPicPr>
          <p:cNvPr id="6146" name="Picture 2" descr="이미지가 사다리꼴이 된 모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575" y="2513044"/>
            <a:ext cx="3209925" cy="419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이미지 마스킹 좌표표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10" y="2507416"/>
            <a:ext cx="3260725" cy="419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6605" y="972065"/>
            <a:ext cx="8106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이미지를 </a:t>
            </a:r>
            <a:r>
              <a:rPr lang="ko-KR" altLang="en-US" sz="2800" dirty="0" err="1" smtClean="0"/>
              <a:t>펼때</a:t>
            </a:r>
            <a:r>
              <a:rPr lang="ko-KR" altLang="en-US" sz="2800" dirty="0" smtClean="0"/>
              <a:t> 기준이 되는 영역이 이미지 영역을 벗어 나면 노이즈와 함께 사다리꼴 모양이 된다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50599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이미지 보정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사다리꼴 이미지 보정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6605" y="972065"/>
            <a:ext cx="8106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선을 찾고 그것을 기준으로 이미지 </a:t>
            </a:r>
            <a:r>
              <a:rPr lang="ko-KR" altLang="en-US" sz="2800" dirty="0" err="1" smtClean="0"/>
              <a:t>와핑</a:t>
            </a:r>
            <a:endParaRPr lang="ko-KR" altLang="en-US" sz="2800" dirty="0"/>
          </a:p>
        </p:txBody>
      </p:sp>
      <p:pic>
        <p:nvPicPr>
          <p:cNvPr id="7170" name="Picture 2" descr="canny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1739315"/>
            <a:ext cx="3616325" cy="472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이미지 선찾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6" y="1739315"/>
            <a:ext cx="3458636" cy="472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898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smtClean="0"/>
              <a:t>Symbols</a:t>
            </a:r>
            <a:endParaRPr lang="ko-KR" altLang="en-US" sz="4000" b="1" dirty="0"/>
          </a:p>
        </p:txBody>
      </p:sp>
      <p:sp>
        <p:nvSpPr>
          <p:cNvPr id="4" name="직사각형 3"/>
          <p:cNvSpPr/>
          <p:nvPr/>
        </p:nvSpPr>
        <p:spPr>
          <a:xfrm>
            <a:off x="3206094" y="5528226"/>
            <a:ext cx="24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Demo &amp; Conference Day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456" y="1845972"/>
            <a:ext cx="3736665" cy="336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9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이미지 보정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사다리꼴 이미지 보정</a:t>
            </a:r>
            <a:endParaRPr lang="ko-KR" altLang="en-US" dirty="0"/>
          </a:p>
        </p:txBody>
      </p:sp>
      <p:pic>
        <p:nvPicPr>
          <p:cNvPr id="8196" name="Picture 4" descr="이미지 와핑 결과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3" y="1603375"/>
            <a:ext cx="8836025" cy="484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6605" y="972065"/>
            <a:ext cx="8106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결과물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98750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5327" y="2479760"/>
            <a:ext cx="8776009" cy="887909"/>
          </a:xfrm>
        </p:spPr>
        <p:txBody>
          <a:bodyPr>
            <a:noAutofit/>
          </a:bodyPr>
          <a:lstStyle/>
          <a:p>
            <a:r>
              <a:rPr lang="en-US" altLang="ko-KR" sz="5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InTro</a:t>
            </a:r>
            <a:r>
              <a:rPr lang="en-US" altLang="ko-KR" sz="5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 for </a:t>
            </a:r>
            <a:r>
              <a:rPr lang="en-US" altLang="ko-KR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DEMO</a:t>
            </a:r>
            <a:endParaRPr lang="ko-KR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3263700" y="4062087"/>
            <a:ext cx="5757636" cy="1976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 smtClean="0">
                <a:latin typeface="Arial Black" panose="020B0A04020102020204" pitchFamily="34" charset="0"/>
              </a:rPr>
              <a:t>Smart Work</a:t>
            </a:r>
          </a:p>
          <a:p>
            <a:r>
              <a:rPr lang="en-US" altLang="ko-KR" sz="4400" dirty="0" smtClean="0">
                <a:latin typeface="Arial Black" panose="020B0A04020102020204" pitchFamily="34" charset="0"/>
              </a:rPr>
              <a:t>UWSC</a:t>
            </a:r>
          </a:p>
          <a:p>
            <a:r>
              <a:rPr lang="ko-KR" altLang="en-US" sz="4400" dirty="0" smtClean="0">
                <a:latin typeface="Arial Black" panose="020B0A04020102020204" pitchFamily="34" charset="0"/>
              </a:rPr>
              <a:t>드라이버 평가 자동화</a:t>
            </a:r>
            <a:endParaRPr lang="ko-KR" altLang="en-US" sz="4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86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altLang="ko-KR" dirty="0"/>
              <a:t>1. UWSC</a:t>
            </a:r>
            <a:r>
              <a:rPr lang="ko-KR" altLang="en-US" dirty="0"/>
              <a:t>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1424" y="728035"/>
            <a:ext cx="4906417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윈도우의 마우스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/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키보드 입력을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대행하여 자동화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하는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툴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itchFamily="34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프리 소프트웨어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424" y="2144591"/>
            <a:ext cx="490641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C00000"/>
                </a:solidFill>
                <a:latin typeface="+mn-ea"/>
                <a:cs typeface="Arial" pitchFamily="34" charset="0"/>
              </a:rPr>
              <a:t>다운로드</a:t>
            </a:r>
            <a:endParaRPr lang="en-US" altLang="ko-KR" b="1" dirty="0">
              <a:solidFill>
                <a:srgbClr val="C00000"/>
              </a:solidFill>
              <a:latin typeface="+mn-ea"/>
              <a:cs typeface="Arial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841" y="865284"/>
            <a:ext cx="3654468" cy="3460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11424" y="2543731"/>
            <a:ext cx="4906417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좌측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공식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홈페이지 다운로드 가능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/>
            </a:r>
            <a:b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</a:b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(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접속 관련 오류 발생 확률 높음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)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itchFamily="34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Vector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페이지에서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다운로드 가능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/>
            </a:r>
            <a:b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</a:b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(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  <a:hlinkClick r:id="rId3"/>
              </a:rPr>
              <a:t>Vector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  <a:hlinkClick r:id="rId3"/>
              </a:rPr>
              <a:t>다운로드페이지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1424" y="4397934"/>
            <a:ext cx="490641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err="1" smtClean="0">
                <a:solidFill>
                  <a:srgbClr val="C00000"/>
                </a:solidFill>
                <a:latin typeface="+mn-ea"/>
                <a:cs typeface="Arial" pitchFamily="34" charset="0"/>
              </a:rPr>
              <a:t>참고사이트</a:t>
            </a:r>
            <a:endParaRPr lang="en-US" altLang="ko-KR" b="1" dirty="0">
              <a:solidFill>
                <a:srgbClr val="C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1424" y="4797074"/>
            <a:ext cx="4906417" cy="87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UWSC </a:t>
            </a:r>
            <a:r>
              <a:rPr lang="ja-JP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コバヤシ式</a:t>
            </a:r>
            <a:r>
              <a:rPr lang="en-US" altLang="ja-JP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/>
            </a:r>
            <a:br>
              <a:rPr lang="en-US" altLang="ja-JP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</a:br>
            <a:r>
              <a:rPr lang="en-US" altLang="ja-JP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(</a:t>
            </a:r>
            <a:r>
              <a:rPr lang="en-US" altLang="ko-KR" dirty="0" smtClean="0">
                <a:hlinkClick r:id="rId4"/>
              </a:rPr>
              <a:t>http</a:t>
            </a:r>
            <a:r>
              <a:rPr lang="en-US" altLang="ko-KR" dirty="0">
                <a:hlinkClick r:id="rId4"/>
              </a:rPr>
              <a:t>://canal22.org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smtClean="0"/>
              <a:t>)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16084"/>
          <a:stretch/>
        </p:blipFill>
        <p:spPr>
          <a:xfrm>
            <a:off x="5119440" y="4457925"/>
            <a:ext cx="3652869" cy="22150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745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altLang="ko-KR" dirty="0" smtClean="0"/>
              <a:t>2. </a:t>
            </a:r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08" y="855719"/>
            <a:ext cx="2676525" cy="7334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565" y="16076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불러오기</a:t>
            </a:r>
            <a:endParaRPr lang="ko-KR" alt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83893" y="160761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저장</a:t>
            </a:r>
            <a:endParaRPr lang="ko-KR" altLang="en-US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410364" y="160761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재생</a:t>
            </a:r>
            <a:endParaRPr lang="ko-KR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955309" y="160761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기록</a:t>
            </a:r>
            <a:endParaRPr lang="ko-KR" alt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444837" y="160761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설정</a:t>
            </a:r>
            <a:endParaRPr lang="ko-KR" altLang="en-US" sz="1400" b="1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3113315" y="855719"/>
          <a:ext cx="5725886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8325">
                  <a:extLst>
                    <a:ext uri="{9D8B030D-6E8A-4147-A177-3AD203B41FA5}">
                      <a16:colId xmlns:a16="http://schemas.microsoft.com/office/drawing/2014/main" val="752605068"/>
                    </a:ext>
                  </a:extLst>
                </a:gridCol>
                <a:gridCol w="4437561">
                  <a:extLst>
                    <a:ext uri="{9D8B030D-6E8A-4147-A177-3AD203B41FA5}">
                      <a16:colId xmlns:a16="http://schemas.microsoft.com/office/drawing/2014/main" val="3929918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불러오기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스크립트 파일 불러오기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err="1" smtClean="0"/>
                        <a:t>확장자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: UWSC)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263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저장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동작 기록을 스크립트 파일로 저장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734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재생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기록한 동작을 재생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239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기록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동작 기록 개시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653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설정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</a:t>
                      </a:r>
                      <a:r>
                        <a:rPr lang="ko-KR" altLang="en-US" sz="1600" baseline="0" dirty="0" smtClean="0"/>
                        <a:t>종 설정 메뉴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140214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11424" y="2155623"/>
            <a:ext cx="29018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err="1" smtClean="0">
                <a:solidFill>
                  <a:srgbClr val="C00000"/>
                </a:solidFill>
                <a:latin typeface="+mn-ea"/>
                <a:cs typeface="Arial" pitchFamily="34" charset="0"/>
              </a:rPr>
              <a:t>동작기록</a:t>
            </a:r>
            <a:endParaRPr lang="en-US" altLang="ko-KR" b="1" dirty="0">
              <a:solidFill>
                <a:srgbClr val="C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6829" y="2609915"/>
            <a:ext cx="4365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ct val="150000"/>
              </a:lnSpc>
              <a:buAutoNum type="arabicParenR"/>
            </a:pP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  <a:latin typeface="+mn-ea"/>
                <a:cs typeface="Arial" pitchFamily="34" charset="0"/>
              </a:rPr>
              <a:t>저레벨 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" pitchFamily="34" charset="0"/>
              </a:rPr>
              <a:t>기록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  <a:latin typeface="+mn-ea"/>
                <a:cs typeface="Arial" pitchFamily="34" charset="0"/>
              </a:rPr>
              <a:t>동작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  <a:latin typeface="+mn-ea"/>
              <a:cs typeface="Arial" pitchFamily="34" charset="0"/>
            </a:endParaRPr>
          </a:p>
          <a:p>
            <a:pPr marL="542925" indent="-180975">
              <a:lnSpc>
                <a:spcPct val="150000"/>
              </a:lnSpc>
              <a:buFontTx/>
              <a:buChar char="-"/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기록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버튼 클릭 후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STOP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버튼이 눌릴 때까지의 동작을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기록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itchFamily="34" charset="0"/>
            </a:endParaRPr>
          </a:p>
          <a:p>
            <a:pPr marL="542925" indent="-180975">
              <a:lnSpc>
                <a:spcPct val="150000"/>
              </a:lnSpc>
              <a:buFontTx/>
              <a:buChar char="-"/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단순한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키보드와 마우스 클릭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정보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itchFamily="34" charset="0"/>
            </a:endParaRPr>
          </a:p>
          <a:p>
            <a:pPr marL="542925" indent="-180975">
              <a:lnSpc>
                <a:spcPct val="150000"/>
              </a:lnSpc>
              <a:buFontTx/>
              <a:buChar char="-"/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좌표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기록과 함께 저레벨 함수로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기록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1999" y="2609915"/>
            <a:ext cx="4376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 startAt="2"/>
            </a:pP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" pitchFamily="34" charset="0"/>
              </a:rPr>
              <a:t>고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  <a:latin typeface="+mn-ea"/>
                <a:cs typeface="Arial" pitchFamily="34" charset="0"/>
              </a:rPr>
              <a:t>레벨 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" pitchFamily="34" charset="0"/>
              </a:rPr>
              <a:t>기록 </a:t>
            </a: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  <a:latin typeface="+mn-ea"/>
                <a:cs typeface="Arial" pitchFamily="34" charset="0"/>
              </a:rPr>
              <a:t>동작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  <a:latin typeface="+mn-ea"/>
              <a:cs typeface="Arial" pitchFamily="34" charset="0"/>
            </a:endParaRPr>
          </a:p>
          <a:p>
            <a:pPr marL="542925" indent="-180975">
              <a:lnSpc>
                <a:spcPct val="150000"/>
              </a:lnSpc>
              <a:buFontTx/>
              <a:buChar char="-"/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기록 버튼으로의 동작 기록이 아닌 스크립트 파일을 직접 기록하여 동작 기록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itchFamily="34" charset="0"/>
            </a:endParaRPr>
          </a:p>
          <a:p>
            <a:pPr marL="542925" indent="-180975">
              <a:lnSpc>
                <a:spcPct val="150000"/>
              </a:lnSpc>
              <a:buFontTx/>
              <a:buChar char="-"/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좌표 기록 없이 고레벨 함수를 이용한 기록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65446" y="4626703"/>
            <a:ext cx="4993659" cy="1892023"/>
            <a:chOff x="479303" y="4822370"/>
            <a:chExt cx="4993659" cy="189202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423" t="24351" r="20020" b="38703"/>
            <a:stretch/>
          </p:blipFill>
          <p:spPr>
            <a:xfrm>
              <a:off x="479303" y="4822370"/>
              <a:ext cx="4993659" cy="18920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7" name="그룹 26"/>
            <p:cNvGrpSpPr/>
            <p:nvPr/>
          </p:nvGrpSpPr>
          <p:grpSpPr>
            <a:xfrm>
              <a:off x="2976133" y="4852445"/>
              <a:ext cx="2394672" cy="939563"/>
              <a:chOff x="5663952" y="4797152"/>
              <a:chExt cx="2676525" cy="1050149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63952" y="4797152"/>
                <a:ext cx="2676525" cy="733425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7286096" y="5539524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smtClean="0"/>
                  <a:t>기록</a:t>
                </a:r>
                <a:endParaRPr lang="ko-KR" altLang="en-US" sz="1400" b="1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7289197" y="5013176"/>
                <a:ext cx="543739" cy="5174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l="284" t="8584" r="5164" b="52595"/>
          <a:stretch/>
        </p:blipFill>
        <p:spPr>
          <a:xfrm>
            <a:off x="5213536" y="4629014"/>
            <a:ext cx="3720771" cy="1893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147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altLang="ko-KR" dirty="0" smtClean="0"/>
              <a:t>3. </a:t>
            </a:r>
            <a:r>
              <a:rPr lang="ko-KR" altLang="en-US" dirty="0" smtClean="0"/>
              <a:t>설정 메뉴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53" y="2346425"/>
            <a:ext cx="1381125" cy="21050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89153" y="3017939"/>
            <a:ext cx="1381125" cy="7402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23837" y="2056556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/>
              <a:t>※1:</a:t>
            </a:r>
            <a:r>
              <a:rPr lang="ko-KR" altLang="en-US" sz="1400" b="1" dirty="0" smtClean="0"/>
              <a:t>유료버전메뉴</a:t>
            </a:r>
            <a:endParaRPr lang="ko-KR" altLang="en-US" sz="1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289473" y="3245050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>
                <a:solidFill>
                  <a:srgbClr val="FF0000"/>
                </a:solidFill>
              </a:rPr>
              <a:t>※1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009" y="2104345"/>
            <a:ext cx="2990850" cy="4410075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V="1">
            <a:off x="1709781" y="2451881"/>
            <a:ext cx="32584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423088" y="1992246"/>
            <a:ext cx="3427000" cy="830997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/>
              <a:t>마우스 이동이나 여유가 있는 시간은 </a:t>
            </a:r>
            <a:r>
              <a:rPr lang="ko-KR" altLang="en-US" sz="1600" b="1" dirty="0" err="1" smtClean="0"/>
              <a:t>미기록</a:t>
            </a:r>
            <a:endParaRPr lang="ko-KR" altLang="en-US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423088" y="2870626"/>
            <a:ext cx="3427000" cy="830997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mtClean="0"/>
              <a:t>마우스 좌표를 </a:t>
            </a:r>
            <a:r>
              <a:rPr lang="ko-KR" altLang="en-US" sz="1600" b="1" dirty="0" err="1" smtClean="0"/>
              <a:t>활성된</a:t>
            </a:r>
            <a:r>
              <a:rPr lang="ko-KR" altLang="en-US" sz="1600" b="1" dirty="0" smtClean="0"/>
              <a:t> 윈도우의 </a:t>
            </a:r>
            <a:r>
              <a:rPr lang="ko-KR" altLang="en-US" sz="1600" b="1" dirty="0" err="1" smtClean="0"/>
              <a:t>상대좌표로</a:t>
            </a:r>
            <a:r>
              <a:rPr lang="ko-KR" altLang="en-US" sz="1600" b="1" dirty="0" smtClean="0"/>
              <a:t> 기록</a:t>
            </a:r>
            <a:endParaRPr lang="ko-KR" altLang="en-US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423088" y="3747855"/>
            <a:ext cx="3427000" cy="830997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/>
              <a:t>기록 완료 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스크립트를 클립보드에 복사</a:t>
            </a:r>
            <a:endParaRPr lang="ko-KR" altLang="en-US" sz="1600" b="1" dirty="0"/>
          </a:p>
        </p:txBody>
      </p:sp>
      <p:cxnSp>
        <p:nvCxnSpPr>
          <p:cNvPr id="43" name="직선 화살표 연결선 42"/>
          <p:cNvCxnSpPr>
            <a:endCxn id="39" idx="1"/>
          </p:cNvCxnSpPr>
          <p:nvPr/>
        </p:nvCxnSpPr>
        <p:spPr>
          <a:xfrm flipV="1">
            <a:off x="4637316" y="2407745"/>
            <a:ext cx="785772" cy="36811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40" idx="1"/>
          </p:cNvCxnSpPr>
          <p:nvPr/>
        </p:nvCxnSpPr>
        <p:spPr>
          <a:xfrm>
            <a:off x="4463144" y="3026231"/>
            <a:ext cx="959944" cy="2598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41" idx="1"/>
          </p:cNvCxnSpPr>
          <p:nvPr/>
        </p:nvCxnSpPr>
        <p:spPr>
          <a:xfrm>
            <a:off x="4245430" y="3559631"/>
            <a:ext cx="1177658" cy="60372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423088" y="5314091"/>
            <a:ext cx="3427000" cy="120032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/>
              <a:t>스크립트 </a:t>
            </a:r>
            <a:r>
              <a:rPr lang="ko-KR" altLang="en-US" sz="1600" b="1" dirty="0" err="1" smtClean="0"/>
              <a:t>스케쥴</a:t>
            </a:r>
            <a:r>
              <a:rPr lang="ko-KR" altLang="en-US" sz="1600" b="1" dirty="0" smtClean="0"/>
              <a:t> 설정</a:t>
            </a:r>
            <a:endParaRPr lang="en-US" altLang="ko-KR" sz="1600" b="1" dirty="0" smtClean="0"/>
          </a:p>
          <a:p>
            <a:pPr>
              <a:lnSpc>
                <a:spcPct val="150000"/>
              </a:lnSpc>
            </a:pPr>
            <a:r>
              <a:rPr lang="ko-KR" altLang="en-US" sz="1600" b="1" dirty="0" smtClean="0"/>
              <a:t>스크립트가 자동 실행될 수 있도록 </a:t>
            </a:r>
            <a:r>
              <a:rPr lang="ko-KR" altLang="en-US" sz="1600" b="1" dirty="0" err="1" smtClean="0"/>
              <a:t>스케쥴</a:t>
            </a:r>
            <a:r>
              <a:rPr lang="ko-KR" altLang="en-US" sz="1600" b="1" dirty="0" smtClean="0"/>
              <a:t> 지정</a:t>
            </a:r>
            <a:endParaRPr lang="ko-KR" altLang="en-US" sz="1600" b="1" dirty="0"/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4637316" y="5704116"/>
            <a:ext cx="78577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392249" y="3758167"/>
            <a:ext cx="0" cy="91180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08831" y="4707257"/>
            <a:ext cx="1717942" cy="156966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/>
              <a:t>RecIE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   - </a:t>
            </a:r>
            <a:r>
              <a:rPr lang="ko-KR" altLang="en-US" sz="1600" b="1" dirty="0" err="1" smtClean="0"/>
              <a:t>웹기록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Uws2Exe</a:t>
            </a:r>
          </a:p>
          <a:p>
            <a:r>
              <a:rPr lang="en-US" altLang="ko-KR" sz="1600" b="1" dirty="0" smtClean="0"/>
              <a:t>   - Exe</a:t>
            </a:r>
            <a:r>
              <a:rPr lang="ko-KR" altLang="en-US" sz="1600" b="1" dirty="0" smtClean="0"/>
              <a:t>작성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Debugger</a:t>
            </a:r>
          </a:p>
          <a:p>
            <a:r>
              <a:rPr lang="en-US" altLang="ko-KR" sz="1600" b="1" dirty="0" smtClean="0"/>
              <a:t>   - </a:t>
            </a:r>
            <a:r>
              <a:rPr lang="ko-KR" altLang="en-US" sz="1600" b="1" dirty="0" smtClean="0"/>
              <a:t>디버그</a:t>
            </a:r>
            <a:endParaRPr lang="ko-KR" altLang="en-US" sz="1600" b="1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07" y="865422"/>
            <a:ext cx="2676525" cy="733425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2791503" y="13073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설정</a:t>
            </a:r>
            <a:endParaRPr lang="ko-KR" altLang="en-US" sz="1400" b="1" dirty="0"/>
          </a:p>
        </p:txBody>
      </p:sp>
      <p:sp>
        <p:nvSpPr>
          <p:cNvPr id="61" name="직사각형 60"/>
          <p:cNvSpPr/>
          <p:nvPr/>
        </p:nvSpPr>
        <p:spPr>
          <a:xfrm>
            <a:off x="2305023" y="1075849"/>
            <a:ext cx="486480" cy="462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이등변 삼각형 64"/>
          <p:cNvSpPr/>
          <p:nvPr/>
        </p:nvSpPr>
        <p:spPr>
          <a:xfrm rot="10800000">
            <a:off x="2123720" y="1729612"/>
            <a:ext cx="849086" cy="19716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4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altLang="ko-KR" dirty="0" smtClean="0"/>
              <a:t>4. </a:t>
            </a:r>
            <a:r>
              <a:rPr lang="ko-KR" altLang="en-US" dirty="0" err="1" smtClean="0"/>
              <a:t>스케쥴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90" y="815067"/>
            <a:ext cx="6619875" cy="47053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8427" y="5212138"/>
            <a:ext cx="3890173" cy="156966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/>
              <a:t>① </a:t>
            </a:r>
            <a:r>
              <a:rPr lang="en-US" altLang="ko-KR" sz="1600" b="1" dirty="0" smtClean="0"/>
              <a:t>PC</a:t>
            </a:r>
            <a:r>
              <a:rPr lang="ko-KR" altLang="en-US" sz="1600" b="1" dirty="0" smtClean="0"/>
              <a:t>가 </a:t>
            </a:r>
            <a:r>
              <a:rPr lang="en-US" altLang="ko-KR" sz="1600" b="1" dirty="0" smtClean="0"/>
              <a:t>Sleep</a:t>
            </a:r>
            <a:r>
              <a:rPr lang="ko-KR" altLang="en-US" sz="1600" b="1" dirty="0" smtClean="0"/>
              <a:t>상태에서도 복귀하여 스크립트를 </a:t>
            </a:r>
            <a:r>
              <a:rPr lang="ko-KR" altLang="en-US" sz="1600" b="1" dirty="0" err="1" smtClean="0"/>
              <a:t>스케쥴</a:t>
            </a:r>
            <a:r>
              <a:rPr lang="ko-KR" altLang="en-US" sz="1600" b="1" dirty="0" smtClean="0"/>
              <a:t> 설정대로 실행</a:t>
            </a:r>
            <a:endParaRPr lang="en-US" altLang="ko-KR" sz="1600" b="1" dirty="0" smtClean="0"/>
          </a:p>
          <a:p>
            <a:pPr>
              <a:lnSpc>
                <a:spcPct val="150000"/>
              </a:lnSpc>
            </a:pPr>
            <a:r>
              <a:rPr lang="ko-KR" altLang="en-US" sz="1600" b="1" dirty="0" smtClean="0"/>
              <a:t>② 스크립트 기동 시 </a:t>
            </a:r>
            <a:r>
              <a:rPr lang="ko-KR" altLang="en-US" sz="1600" b="1" dirty="0" err="1" smtClean="0"/>
              <a:t>비프음으로</a:t>
            </a:r>
            <a:r>
              <a:rPr lang="ko-KR" altLang="en-US" sz="1600" b="1" dirty="0" smtClean="0"/>
              <a:t> 유저에게 시작을 알림</a:t>
            </a:r>
            <a:endParaRPr lang="ko-KR" altLang="en-US" sz="1600" b="1" dirty="0"/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512629" y="4778189"/>
            <a:ext cx="10886" cy="4339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8427" y="428244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①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②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970828" y="815067"/>
            <a:ext cx="2042546" cy="227010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/>
              <a:t>0</a:t>
            </a:r>
            <a:r>
              <a:rPr lang="ko-KR" altLang="en-US" sz="1600" b="1" dirty="0" smtClean="0"/>
              <a:t>시 </a:t>
            </a:r>
            <a:r>
              <a:rPr lang="en-US" altLang="ko-KR" sz="1600" b="1" dirty="0" smtClean="0"/>
              <a:t>0</a:t>
            </a:r>
            <a:r>
              <a:rPr lang="ko-KR" altLang="en-US" sz="1600" b="1" dirty="0" smtClean="0"/>
              <a:t>분을 기준으로 계산하여 지정한 시간 간격으로 실행</a:t>
            </a:r>
            <a:endParaRPr lang="en-US" altLang="ko-KR" sz="1600" b="1" dirty="0" smtClean="0"/>
          </a:p>
          <a:p>
            <a:pPr>
              <a:lnSpc>
                <a:spcPct val="150000"/>
              </a:lnSpc>
            </a:pPr>
            <a:r>
              <a:rPr lang="en-US" altLang="ko-KR" sz="1600" b="1" dirty="0" smtClean="0"/>
              <a:t>(1, 2, 3, 4, 5, 1, 15, 20, 30min/1, 2, 3, 4, 6, 8, 12h)</a:t>
            </a:r>
            <a:endParaRPr lang="ko-KR" altLang="en-US" sz="1600" b="1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6127146" y="1861154"/>
            <a:ext cx="843682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136571" y="5621672"/>
            <a:ext cx="2732994" cy="116012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/>
              <a:t>별도 프로세스로 실행하여 스크립트 실행 중에도 </a:t>
            </a:r>
            <a:r>
              <a:rPr lang="en-US" altLang="ko-KR" sz="1600" b="1" dirty="0" smtClean="0"/>
              <a:t>UWSC </a:t>
            </a:r>
            <a:r>
              <a:rPr lang="ko-KR" altLang="en-US" sz="1600" b="1" dirty="0" smtClean="0"/>
              <a:t>기동 가능</a:t>
            </a:r>
            <a:endParaRPr lang="ko-KR" altLang="en-US" sz="1600" b="1" dirty="0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5419953" y="5018317"/>
            <a:ext cx="0" cy="60335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970828" y="3883877"/>
            <a:ext cx="2042546" cy="226812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/>
              <a:t>타이틀과 </a:t>
            </a:r>
            <a:r>
              <a:rPr lang="ko-KR" altLang="en-US" sz="1600" b="1" dirty="0" err="1" smtClean="0"/>
              <a:t>클래스명이</a:t>
            </a:r>
            <a:r>
              <a:rPr lang="ko-KR" altLang="en-US" sz="1600" b="1" dirty="0" smtClean="0"/>
              <a:t> 하나라도 일치한 </a:t>
            </a:r>
            <a:r>
              <a:rPr lang="en-US" altLang="ko-KR" sz="1600" b="1" dirty="0" smtClean="0"/>
              <a:t>Window</a:t>
            </a:r>
            <a:r>
              <a:rPr lang="ko-KR" altLang="en-US" sz="1600" b="1" dirty="0" smtClean="0"/>
              <a:t>가 실행되면 자동 실행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타이틀은 일부 </a:t>
            </a:r>
            <a:r>
              <a:rPr lang="ko-KR" altLang="en-US" sz="1600" b="1" dirty="0" err="1" smtClean="0"/>
              <a:t>일치시에도</a:t>
            </a:r>
            <a:r>
              <a:rPr lang="ko-KR" altLang="en-US" sz="1600" b="1" dirty="0" smtClean="0"/>
              <a:t> 스크립트 실행 가능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5898924" y="4092726"/>
            <a:ext cx="10719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8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altLang="ko-KR" dirty="0" smtClean="0"/>
              <a:t>4. </a:t>
            </a:r>
            <a:r>
              <a:rPr lang="ko-KR" altLang="en-US" dirty="0" err="1" smtClean="0"/>
              <a:t>스케쥴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8880"/>
          <a:stretch/>
        </p:blipFill>
        <p:spPr>
          <a:xfrm>
            <a:off x="250372" y="891269"/>
            <a:ext cx="2722108" cy="47053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72480" y="804237"/>
            <a:ext cx="598646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solidFill>
                  <a:srgbClr val="C00000"/>
                </a:solidFill>
                <a:latin typeface="+mn-ea"/>
                <a:cs typeface="Arial" pitchFamily="34" charset="0"/>
              </a:rPr>
              <a:t>식에 의한 설정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  <a:cs typeface="Arial" pitchFamily="34" charset="0"/>
              </a:rPr>
              <a:t/>
            </a:r>
            <a:br>
              <a:rPr lang="en-US" altLang="ko-KR" b="1" dirty="0" smtClean="0">
                <a:solidFill>
                  <a:srgbClr val="C00000"/>
                </a:solidFill>
                <a:latin typeface="+mn-ea"/>
                <a:cs typeface="Arial" pitchFamily="34" charset="0"/>
              </a:rPr>
            </a:br>
            <a:r>
              <a:rPr lang="ko-KR" altLang="en-US" b="1" dirty="0">
                <a:latin typeface="+mn-ea"/>
                <a:cs typeface="Arial" pitchFamily="34" charset="0"/>
              </a:rPr>
              <a:t>유저가 방식을 기술하는 것으로 미세 시간 설정이 </a:t>
            </a:r>
            <a:r>
              <a:rPr lang="ko-KR" altLang="en-US" b="1" dirty="0" smtClean="0">
                <a:latin typeface="+mn-ea"/>
                <a:cs typeface="Arial" pitchFamily="34" charset="0"/>
              </a:rPr>
              <a:t>가능</a:t>
            </a:r>
            <a:endParaRPr lang="en-US" altLang="ko-KR" b="1" dirty="0">
              <a:latin typeface="+mn-ea"/>
              <a:cs typeface="Arial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0372" y="3453370"/>
            <a:ext cx="2722108" cy="563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341916" y="2038225"/>
            <a:ext cx="56170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  <a:latin typeface="+mn-ea"/>
                <a:cs typeface="Arial" pitchFamily="34" charset="0"/>
              </a:rPr>
              <a:t>사용 가능한 변수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  <a:latin typeface="+mn-ea"/>
              <a:cs typeface="Arial" pitchFamily="34" charset="0"/>
            </a:endParaRPr>
          </a:p>
          <a:p>
            <a:pPr marL="70485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YY(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년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), MM(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월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), DD(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일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), HH(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시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), NN(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분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), YMDNN(2000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년부터의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경과분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), WW(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요일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: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일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0/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1/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화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2/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수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3/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목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4/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금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5/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토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6/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일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7)</a:t>
            </a:r>
          </a:p>
          <a:p>
            <a:pPr marL="70485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체크는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분단위로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 이루어짐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41916" y="3943225"/>
            <a:ext cx="56170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accent5">
                    <a:lumMod val="75000"/>
                  </a:schemeClr>
                </a:solidFill>
                <a:latin typeface="+mn-ea"/>
                <a:cs typeface="Arial" pitchFamily="34" charset="0"/>
              </a:rPr>
              <a:t>예제</a:t>
            </a:r>
            <a:endParaRPr lang="en-US" altLang="ko-KR" sz="1600" b="1" dirty="0" smtClean="0">
              <a:solidFill>
                <a:schemeClr val="accent5">
                  <a:lumMod val="75000"/>
                </a:schemeClr>
              </a:solidFill>
              <a:latin typeface="+mn-ea"/>
              <a:cs typeface="Arial" pitchFamily="34" charset="0"/>
            </a:endParaRPr>
          </a:p>
          <a:p>
            <a:pPr marL="70485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(WW=2) AND (HH=0 OR HH=12) AND (NN=0)</a:t>
            </a:r>
            <a:b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</a:b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→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화요일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0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0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분과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12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시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0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분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itchFamily="34" charset="0"/>
            </a:endParaRPr>
          </a:p>
          <a:p>
            <a:pPr marL="70485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(YMDNN mod 18) = 0</a:t>
            </a:r>
            <a:b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</a:b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→ 18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rPr>
              <a:t>분 간격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71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altLang="ko-KR" dirty="0" smtClean="0"/>
              <a:t>5. </a:t>
            </a:r>
            <a:r>
              <a:rPr lang="ko-KR" altLang="en-US" dirty="0" smtClean="0"/>
              <a:t>런치 메뉴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8" y="1750229"/>
            <a:ext cx="6419850" cy="47434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9280" y="804237"/>
            <a:ext cx="598646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latin typeface="+mn-ea"/>
                <a:cs typeface="Arial" pitchFamily="34" charset="0"/>
              </a:rPr>
              <a:t>스크립트 파일을 등록하여 선택 기동 가능</a:t>
            </a:r>
            <a:endParaRPr lang="en-US" altLang="ko-KR" b="1" dirty="0" smtClean="0">
              <a:latin typeface="+mn-ea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 err="1" smtClean="0">
                <a:latin typeface="+mn-ea"/>
                <a:cs typeface="Arial" pitchFamily="34" charset="0"/>
              </a:rPr>
              <a:t>HotKey</a:t>
            </a:r>
            <a:r>
              <a:rPr lang="en-US" altLang="ko-KR" b="1" dirty="0" smtClean="0">
                <a:latin typeface="+mn-ea"/>
                <a:cs typeface="Arial" pitchFamily="34" charset="0"/>
              </a:rPr>
              <a:t> </a:t>
            </a:r>
            <a:r>
              <a:rPr lang="ko-KR" altLang="en-US" b="1" dirty="0" smtClean="0">
                <a:latin typeface="+mn-ea"/>
                <a:cs typeface="Arial" pitchFamily="34" charset="0"/>
              </a:rPr>
              <a:t>설정으로 지정한 스크립트 바로 실행 가능</a:t>
            </a:r>
            <a:endParaRPr lang="en-US" altLang="ko-KR" b="1" dirty="0">
              <a:latin typeface="+mn-ea"/>
              <a:cs typeface="Arial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439" y="1903271"/>
            <a:ext cx="2143424" cy="543001"/>
          </a:xfrm>
          <a:prstGeom prst="rect">
            <a:avLst/>
          </a:prstGeom>
        </p:spPr>
      </p:pic>
      <p:sp>
        <p:nvSpPr>
          <p:cNvPr id="11" name="이등변 삼각형 10"/>
          <p:cNvSpPr/>
          <p:nvPr/>
        </p:nvSpPr>
        <p:spPr>
          <a:xfrm rot="5400000">
            <a:off x="6319640" y="2076188"/>
            <a:ext cx="849086" cy="19716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915438" y="2391842"/>
            <a:ext cx="2143425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1600" b="1" dirty="0" err="1" smtClean="0"/>
              <a:t>HotKey</a:t>
            </a:r>
            <a:r>
              <a:rPr lang="en-US" altLang="ja-JP" sz="1600" b="1" dirty="0" smtClean="0"/>
              <a:t> </a:t>
            </a:r>
            <a:r>
              <a:rPr lang="ko-KR" altLang="en-US" sz="1600" b="1" dirty="0" smtClean="0"/>
              <a:t>선택 시</a:t>
            </a:r>
            <a:endParaRPr lang="en-US" altLang="ko-KR" sz="1600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/>
              <a:t>표시 메뉴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374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altLang="ko-KR" dirty="0" smtClean="0"/>
              <a:t>6. </a:t>
            </a:r>
            <a:r>
              <a:rPr lang="ko-KR" altLang="en-US" dirty="0" smtClean="0"/>
              <a:t>함수 목록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218118" y="841251"/>
          <a:ext cx="8631967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8911">
                  <a:extLst>
                    <a:ext uri="{9D8B030D-6E8A-4147-A177-3AD203B41FA5}">
                      <a16:colId xmlns:a16="http://schemas.microsoft.com/office/drawing/2014/main" val="518210740"/>
                    </a:ext>
                  </a:extLst>
                </a:gridCol>
                <a:gridCol w="7043056">
                  <a:extLst>
                    <a:ext uri="{9D8B030D-6E8A-4147-A177-3AD203B41FA5}">
                      <a16:colId xmlns:a16="http://schemas.microsoft.com/office/drawing/2014/main" val="958389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</a:rPr>
                        <a:t>함수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81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MMV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마우스 커서를 이동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80975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MMV(X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Y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대기시간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6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ms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))</a:t>
                      </a:r>
                      <a:endParaRPr lang="ko-KR" altLang="en-US" sz="16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2925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BTN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마우스 버튼을 조작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80975" indent="0"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BTN(</a:t>
                      </a:r>
                      <a:r>
                        <a:rPr lang="ko-KR" altLang="en-US" sz="16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버튼종류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동작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X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Y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대기시간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6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ms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))</a:t>
                      </a:r>
                    </a:p>
                    <a:p>
                      <a:pPr marL="266700" indent="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버튼종류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: LEFT, RIGHT, WHEEL</a:t>
                      </a:r>
                    </a:p>
                    <a:p>
                      <a:pPr marL="266700" indent="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동작 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클릭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(0),</a:t>
                      </a:r>
                      <a:r>
                        <a:rPr lang="en-US" altLang="ko-KR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다운</a:t>
                      </a:r>
                      <a:r>
                        <a:rPr lang="en-US" altLang="ko-KR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(1), </a:t>
                      </a:r>
                      <a:r>
                        <a:rPr lang="ko-KR" altLang="en-US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업</a:t>
                      </a:r>
                      <a:r>
                        <a:rPr lang="en-US" altLang="ko-KR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671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ACW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윈도우 사이즈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위치를 조작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80975" indent="0"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ACW(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윈도우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ID,</a:t>
                      </a:r>
                      <a:r>
                        <a:rPr lang="en-US" altLang="ko-KR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X, Y, </a:t>
                      </a:r>
                      <a:r>
                        <a:rPr lang="ko-KR" altLang="en-US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폭</a:t>
                      </a:r>
                      <a:r>
                        <a:rPr lang="en-US" altLang="ko-KR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높이</a:t>
                      </a:r>
                      <a:r>
                        <a:rPr lang="en-US" altLang="ko-KR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대기시간</a:t>
                      </a:r>
                      <a:r>
                        <a:rPr lang="en-US" altLang="ko-KR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600" baseline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ms</a:t>
                      </a:r>
                      <a:r>
                        <a:rPr lang="en-US" altLang="ko-KR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))</a:t>
                      </a:r>
                    </a:p>
                    <a:p>
                      <a:pPr marL="180975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메모장을 좌상 </a:t>
                      </a:r>
                      <a:r>
                        <a:rPr lang="en-US" altLang="ko-KR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15, 15</a:t>
                      </a:r>
                      <a:r>
                        <a:rPr lang="ko-KR" altLang="en-US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에 위치하여 기동하며 윈도우 사이즈는 </a:t>
                      </a:r>
                      <a:r>
                        <a:rPr lang="en-US" altLang="ko-KR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200, 200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240499"/>
                  </a:ext>
                </a:extLst>
              </a:tr>
              <a:tr h="16083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KBD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키보드 조작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80975" indent="0"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KBD(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가상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KEY, 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동작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대기시간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6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ms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))</a:t>
                      </a:r>
                      <a:b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</a:b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 VK_A~VK_Z</a:t>
                      </a:r>
                      <a:r>
                        <a:rPr lang="en-US" altLang="ko-KR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: A~Z</a:t>
                      </a:r>
                    </a:p>
                    <a:p>
                      <a:pPr marL="180975" indent="0" algn="l" latinLnBrk="1">
                        <a:lnSpc>
                          <a:spcPct val="150000"/>
                        </a:lnSpc>
                      </a:pPr>
                      <a:r>
                        <a:rPr lang="en-US" altLang="ko-KR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 VK_WIN : </a:t>
                      </a:r>
                      <a:r>
                        <a:rPr lang="ko-KR" altLang="en-US" sz="1600" baseline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윈도우키</a:t>
                      </a:r>
                      <a:endParaRPr lang="en-US" altLang="ko-KR" sz="16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80975" indent="0" algn="l" latinLnBrk="1">
                        <a:lnSpc>
                          <a:spcPct val="150000"/>
                        </a:lnSpc>
                      </a:pPr>
                      <a:r>
                        <a:rPr lang="en-US" altLang="ko-KR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 VK_ALT : Alt</a:t>
                      </a:r>
                      <a:r>
                        <a:rPr lang="ko-KR" altLang="en-US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키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46920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" r="66576" b="-5512"/>
          <a:stretch/>
        </p:blipFill>
        <p:spPr>
          <a:xfrm>
            <a:off x="5995508" y="3723787"/>
            <a:ext cx="2724901" cy="6021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172" y="5039405"/>
            <a:ext cx="2069238" cy="13930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65573" y="5535015"/>
            <a:ext cx="2222083" cy="12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VK_RETURN</a:t>
            </a:r>
            <a:r>
              <a:rPr lang="en-US" altLang="ko-KR" dirty="0" smtClean="0"/>
              <a:t>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Enter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 VK_TAB : Tab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 VK_LEFT :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왼쪽 방향키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23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altLang="ko-KR" dirty="0" smtClean="0"/>
              <a:t>7. </a:t>
            </a:r>
            <a:r>
              <a:rPr lang="ko-KR" altLang="en-US" dirty="0" err="1" smtClean="0"/>
              <a:t>제어문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218118" y="841251"/>
          <a:ext cx="8631967" cy="585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8911">
                  <a:extLst>
                    <a:ext uri="{9D8B030D-6E8A-4147-A177-3AD203B41FA5}">
                      <a16:colId xmlns:a16="http://schemas.microsoft.com/office/drawing/2014/main" val="518210740"/>
                    </a:ext>
                  </a:extLst>
                </a:gridCol>
                <a:gridCol w="7043056">
                  <a:extLst>
                    <a:ext uri="{9D8B030D-6E8A-4147-A177-3AD203B41FA5}">
                      <a16:colId xmlns:a16="http://schemas.microsoft.com/office/drawing/2014/main" val="958389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</a:rPr>
                        <a:t>함수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81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IFB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조건에 따라 지정된 동작을 실시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80975" indent="0"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IF 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조건 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THAN</a:t>
                      </a:r>
                    </a:p>
                    <a:p>
                      <a:pPr marL="36195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참인 경우 동작</a:t>
                      </a:r>
                      <a:endParaRPr lang="en-US" altLang="ko-KR" sz="16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80975" indent="0"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ELSEIF 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조건 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THAN</a:t>
                      </a:r>
                    </a:p>
                    <a:p>
                      <a:pPr marL="36195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참인 경우 동작</a:t>
                      </a:r>
                      <a:endParaRPr lang="en-US" altLang="ko-KR" sz="16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80975" indent="0"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ELSE</a:t>
                      </a:r>
                    </a:p>
                    <a:p>
                      <a:pPr marL="36195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기타 동작</a:t>
                      </a:r>
                      <a:endParaRPr lang="en-US" altLang="ko-KR" sz="16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80975" indent="0"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ENDIF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2925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FOR-NEXT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반복 처리 실시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80975" indent="0"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FOR</a:t>
                      </a:r>
                      <a:r>
                        <a:rPr lang="en-US" altLang="ko-KR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변수 </a:t>
                      </a:r>
                      <a:r>
                        <a:rPr lang="en-US" altLang="ko-KR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= </a:t>
                      </a:r>
                      <a:r>
                        <a:rPr lang="ko-KR" altLang="en-US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초기값 </a:t>
                      </a:r>
                      <a:r>
                        <a:rPr lang="en-US" altLang="ko-KR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TO </a:t>
                      </a:r>
                      <a:r>
                        <a:rPr lang="ko-KR" altLang="en-US" sz="1600" baseline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종료값</a:t>
                      </a:r>
                      <a:endParaRPr lang="en-US" altLang="ko-KR" sz="16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36195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처리 내용</a:t>
                      </a:r>
                      <a:endParaRPr lang="en-US" altLang="ko-KR" sz="16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80975" indent="0" algn="l" latinLnBrk="1">
                        <a:lnSpc>
                          <a:spcPct val="150000"/>
                        </a:lnSpc>
                      </a:pPr>
                      <a:r>
                        <a:rPr lang="en-US" altLang="ko-KR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NEXT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671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CALL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다른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UWSC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파일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스크립트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를 불러옴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4625" indent="0" algn="l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16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CALL UWSC</a:t>
                      </a:r>
                      <a:r>
                        <a:rPr lang="ko-KR" altLang="en-US" sz="16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파일</a:t>
                      </a:r>
                      <a:r>
                        <a:rPr lang="en-US" altLang="ko-KR" sz="16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파라메터</a:t>
                      </a:r>
                      <a:r>
                        <a:rPr lang="en-US" altLang="ko-KR" sz="16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1, 2,</a:t>
                      </a:r>
                      <a:r>
                        <a:rPr lang="en-US" altLang="ko-KR" sz="1600" kern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…)</a:t>
                      </a:r>
                      <a:endParaRPr lang="ko-KR" altLang="en-US" sz="16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090379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500" y="1575707"/>
            <a:ext cx="3456083" cy="23975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500" y="4707741"/>
            <a:ext cx="2727551" cy="8307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1" r="69582" b="-9639"/>
          <a:stretch/>
        </p:blipFill>
        <p:spPr>
          <a:xfrm>
            <a:off x="5269500" y="5973625"/>
            <a:ext cx="1392633" cy="3751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30656" t="1" b="-9639"/>
          <a:stretch/>
        </p:blipFill>
        <p:spPr>
          <a:xfrm>
            <a:off x="5269500" y="6213109"/>
            <a:ext cx="3174747" cy="37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4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5327" y="2479760"/>
            <a:ext cx="8776009" cy="887909"/>
          </a:xfrm>
        </p:spPr>
        <p:txBody>
          <a:bodyPr>
            <a:noAutofit/>
          </a:bodyPr>
          <a:lstStyle/>
          <a:p>
            <a:r>
              <a:rPr lang="en-US" altLang="ko-KR" sz="5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InTro</a:t>
            </a:r>
            <a:r>
              <a:rPr lang="en-US" altLang="ko-KR" sz="5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 for </a:t>
            </a:r>
            <a:r>
              <a:rPr lang="en-US" altLang="ko-KR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DEMO</a:t>
            </a:r>
            <a:endParaRPr lang="ko-KR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38200" y="3643894"/>
            <a:ext cx="7915276" cy="1956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4400" dirty="0" smtClean="0">
                <a:latin typeface="Arial Black" panose="020B0A04020102020204" pitchFamily="34" charset="0"/>
              </a:rPr>
              <a:t>DR-Scanner</a:t>
            </a:r>
          </a:p>
          <a:p>
            <a:pPr algn="r"/>
            <a:r>
              <a:rPr lang="en-US" altLang="ko-KR" sz="4400" dirty="0" smtClean="0">
                <a:latin typeface="Arial Black" panose="020B0A04020102020204" pitchFamily="34" charset="0"/>
              </a:rPr>
              <a:t>A4 DR Scanner </a:t>
            </a:r>
            <a:r>
              <a:rPr lang="ko-KR" altLang="en-US" sz="4400" dirty="0" err="1" smtClean="0">
                <a:latin typeface="Arial Black" panose="020B0A04020102020204" pitchFamily="34" charset="0"/>
              </a:rPr>
              <a:t>과금</a:t>
            </a:r>
            <a:r>
              <a:rPr lang="ko-KR" altLang="en-US" sz="4400" dirty="0" smtClean="0">
                <a:latin typeface="Arial Black" panose="020B0A04020102020204" pitchFamily="34" charset="0"/>
              </a:rPr>
              <a:t> 시스템</a:t>
            </a:r>
            <a:endParaRPr lang="en-US" altLang="ko-KR" sz="44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11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altLang="ko-KR" dirty="0" smtClean="0"/>
              <a:t>8. </a:t>
            </a:r>
            <a:r>
              <a:rPr lang="ko-KR" altLang="en-US" dirty="0" smtClean="0"/>
              <a:t>드라이버 기능 평가 자동화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9280" y="804237"/>
            <a:ext cx="860992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latin typeface="+mn-ea"/>
                <a:cs typeface="Arial" pitchFamily="34" charset="0"/>
              </a:rPr>
              <a:t>대응하는 모든 </a:t>
            </a:r>
            <a:r>
              <a:rPr lang="en-US" altLang="ko-KR" b="1" dirty="0" smtClean="0">
                <a:latin typeface="+mn-ea"/>
                <a:cs typeface="Arial" pitchFamily="34" charset="0"/>
              </a:rPr>
              <a:t>OS</a:t>
            </a:r>
            <a:r>
              <a:rPr lang="ko-KR" altLang="en-US" b="1" dirty="0" smtClean="0">
                <a:latin typeface="+mn-ea"/>
                <a:cs typeface="Arial" pitchFamily="34" charset="0"/>
              </a:rPr>
              <a:t>에 대하여 드라이버 설정을 변경해 가며 </a:t>
            </a:r>
            <a:r>
              <a:rPr lang="en-US" altLang="ko-KR" b="1" dirty="0" smtClean="0">
                <a:latin typeface="+mn-ea"/>
                <a:cs typeface="Arial" pitchFamily="34" charset="0"/>
              </a:rPr>
              <a:t>PDL </a:t>
            </a:r>
            <a:r>
              <a:rPr lang="ko-KR" altLang="en-US" b="1" dirty="0" smtClean="0">
                <a:latin typeface="+mn-ea"/>
                <a:cs typeface="Arial" pitchFamily="34" charset="0"/>
              </a:rPr>
              <a:t>작업을 출력</a:t>
            </a:r>
            <a:r>
              <a:rPr lang="en-US" altLang="ko-KR" b="1" dirty="0" smtClean="0">
                <a:latin typeface="+mn-ea"/>
                <a:cs typeface="Arial" pitchFamily="34" charset="0"/>
              </a:rPr>
              <a:t>, </a:t>
            </a:r>
            <a:r>
              <a:rPr lang="ko-KR" altLang="en-US" b="1" dirty="0" smtClean="0">
                <a:latin typeface="+mn-ea"/>
                <a:cs typeface="Arial" pitchFamily="34" charset="0"/>
              </a:rPr>
              <a:t>출력 결과에 드라이버 설정이 정상적으로 반영되어 있는가를 확인하는 평가</a:t>
            </a:r>
            <a:endParaRPr lang="en-US" altLang="ko-KR" b="1" dirty="0" smtClean="0">
              <a:latin typeface="+mn-ea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latin typeface="+mn-ea"/>
                <a:cs typeface="Arial" pitchFamily="34" charset="0"/>
              </a:rPr>
              <a:t>확인 </a:t>
            </a:r>
            <a:r>
              <a:rPr lang="en-US" altLang="ko-KR" b="1" dirty="0" smtClean="0">
                <a:latin typeface="+mn-ea"/>
                <a:cs typeface="Arial" pitchFamily="34" charset="0"/>
              </a:rPr>
              <a:t>OS </a:t>
            </a:r>
            <a:r>
              <a:rPr lang="ko-KR" altLang="en-US" b="1" dirty="0" smtClean="0">
                <a:latin typeface="+mn-ea"/>
                <a:cs typeface="Arial" pitchFamily="34" charset="0"/>
              </a:rPr>
              <a:t>총</a:t>
            </a:r>
            <a:r>
              <a:rPr lang="en-US" altLang="ko-KR" b="1" dirty="0">
                <a:latin typeface="+mn-ea"/>
                <a:cs typeface="Arial" pitchFamily="34" charset="0"/>
              </a:rPr>
              <a:t> </a:t>
            </a:r>
            <a:r>
              <a:rPr lang="en-US" altLang="ko-KR" b="1" dirty="0" smtClean="0">
                <a:latin typeface="+mn-ea"/>
                <a:cs typeface="Arial" pitchFamily="34" charset="0"/>
              </a:rPr>
              <a:t>8</a:t>
            </a:r>
            <a:r>
              <a:rPr lang="ko-KR" altLang="en-US" b="1" dirty="0" smtClean="0">
                <a:latin typeface="+mn-ea"/>
                <a:cs typeface="Arial" pitchFamily="34" charset="0"/>
              </a:rPr>
              <a:t>개</a:t>
            </a:r>
            <a:r>
              <a:rPr lang="en-US" altLang="ko-KR" b="1" dirty="0" smtClean="0">
                <a:latin typeface="+mn-ea"/>
                <a:cs typeface="Arial" pitchFamily="34" charset="0"/>
              </a:rPr>
              <a:t/>
            </a:r>
            <a:br>
              <a:rPr lang="en-US" altLang="ko-KR" b="1" dirty="0" smtClean="0">
                <a:latin typeface="+mn-ea"/>
                <a:cs typeface="Arial" pitchFamily="34" charset="0"/>
              </a:rPr>
            </a:br>
            <a:r>
              <a:rPr lang="en-US" altLang="ko-KR" b="1" dirty="0" smtClean="0">
                <a:latin typeface="+mn-ea"/>
                <a:cs typeface="Arial" pitchFamily="34" charset="0"/>
              </a:rPr>
              <a:t>Win10 x86/x64, Win8.1 x86/x64, Win7 x86/x64, </a:t>
            </a:r>
            <a:r>
              <a:rPr lang="en-US" altLang="ko-KR" b="1" dirty="0" err="1" smtClean="0">
                <a:latin typeface="+mn-ea"/>
                <a:cs typeface="Arial" pitchFamily="34" charset="0"/>
              </a:rPr>
              <a:t>WinVista</a:t>
            </a:r>
            <a:r>
              <a:rPr lang="en-US" altLang="ko-KR" b="1" dirty="0" smtClean="0">
                <a:latin typeface="+mn-ea"/>
                <a:cs typeface="Arial" pitchFamily="34" charset="0"/>
              </a:rPr>
              <a:t> x86/x64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 err="1" smtClean="0">
                <a:latin typeface="+mn-ea"/>
                <a:cs typeface="Arial" pitchFamily="34" charset="0"/>
              </a:rPr>
              <a:t>체크시트</a:t>
            </a:r>
            <a:r>
              <a:rPr lang="ko-KR" altLang="en-US" b="1" dirty="0" smtClean="0">
                <a:latin typeface="+mn-ea"/>
                <a:cs typeface="Arial" pitchFamily="34" charset="0"/>
              </a:rPr>
              <a:t> 항목 </a:t>
            </a:r>
            <a:r>
              <a:rPr lang="en-US" altLang="ko-KR" b="1" dirty="0" smtClean="0">
                <a:latin typeface="+mn-ea"/>
                <a:cs typeface="Arial" pitchFamily="34" charset="0"/>
              </a:rPr>
              <a:t>: </a:t>
            </a:r>
            <a:r>
              <a:rPr lang="ko-KR" altLang="en-US" b="1" dirty="0" smtClean="0">
                <a:latin typeface="+mn-ea"/>
                <a:cs typeface="Arial" pitchFamily="34" charset="0"/>
              </a:rPr>
              <a:t>총 </a:t>
            </a:r>
            <a:r>
              <a:rPr lang="en-US" altLang="ko-KR" b="1" dirty="0" smtClean="0">
                <a:latin typeface="+mn-ea"/>
                <a:cs typeface="Arial" pitchFamily="34" charset="0"/>
              </a:rPr>
              <a:t>75</a:t>
            </a:r>
            <a:r>
              <a:rPr lang="ko-KR" altLang="en-US" b="1" dirty="0" smtClean="0">
                <a:latin typeface="+mn-ea"/>
                <a:cs typeface="Arial" pitchFamily="34" charset="0"/>
              </a:rPr>
              <a:t>개</a:t>
            </a:r>
            <a:endParaRPr lang="en-US" altLang="ko-KR" b="1" dirty="0">
              <a:latin typeface="+mn-ea"/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2370" b="23622"/>
          <a:stretch/>
        </p:blipFill>
        <p:spPr>
          <a:xfrm>
            <a:off x="229280" y="2974061"/>
            <a:ext cx="4446982" cy="3742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9149" t="11401" r="4411" b="13324"/>
          <a:stretch/>
        </p:blipFill>
        <p:spPr>
          <a:xfrm>
            <a:off x="4806241" y="3039376"/>
            <a:ext cx="4033609" cy="36117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534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altLang="ko-KR" dirty="0" smtClean="0"/>
              <a:t>8. </a:t>
            </a:r>
            <a:r>
              <a:rPr lang="ko-KR" altLang="en-US" dirty="0" smtClean="0"/>
              <a:t>드라이버 기능 평가 자동화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2" y="861971"/>
            <a:ext cx="2057687" cy="5620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054" y="885786"/>
            <a:ext cx="1181265" cy="514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678" y="1817915"/>
            <a:ext cx="6096001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이등변 삼각형 8"/>
          <p:cNvSpPr/>
          <p:nvPr/>
        </p:nvSpPr>
        <p:spPr>
          <a:xfrm rot="5400000">
            <a:off x="2292532" y="1010924"/>
            <a:ext cx="534004" cy="24717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0800000">
            <a:off x="3096684" y="1496937"/>
            <a:ext cx="534004" cy="2338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77442" y="1442507"/>
            <a:ext cx="2319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/>
              <a:t>UWSC </a:t>
            </a:r>
            <a:r>
              <a:rPr lang="ko-KR" altLang="en-US" sz="1400" b="1" dirty="0" smtClean="0"/>
              <a:t>실행 및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스크립트 실행 전 준비 화면</a:t>
            </a:r>
            <a:endParaRPr lang="ko-KR" alt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922187" y="1173485"/>
            <a:ext cx="1920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스크립트 실행 중 화면</a:t>
            </a:r>
            <a:endParaRPr lang="ko-KR" alt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28162" y="6247697"/>
            <a:ext cx="249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 smtClean="0"/>
              <a:t>드라이버 자동 설정 및</a:t>
            </a:r>
            <a:endParaRPr lang="en-US" altLang="ko-KR" sz="1400" b="1" dirty="0" smtClean="0"/>
          </a:p>
          <a:p>
            <a:pPr algn="r"/>
            <a:r>
              <a:rPr lang="ko-KR" altLang="en-US" sz="1400" b="1" dirty="0" smtClean="0"/>
              <a:t>스크립트 실행 결과 로그 화면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3625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5327" y="2479760"/>
            <a:ext cx="8776009" cy="887909"/>
          </a:xfrm>
        </p:spPr>
        <p:txBody>
          <a:bodyPr>
            <a:noAutofit/>
          </a:bodyPr>
          <a:lstStyle/>
          <a:p>
            <a:r>
              <a:rPr lang="en-US" altLang="ko-KR" sz="5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InTro</a:t>
            </a:r>
            <a:r>
              <a:rPr lang="en-US" altLang="ko-KR" sz="5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 for </a:t>
            </a:r>
            <a:r>
              <a:rPr lang="en-US" altLang="ko-KR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DEMO</a:t>
            </a:r>
            <a:endParaRPr lang="ko-KR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3524249" y="3832580"/>
            <a:ext cx="5497087" cy="14941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400" dirty="0" err="1" smtClean="0">
                <a:latin typeface="Arial Black" panose="020B0A04020102020204" pitchFamily="34" charset="0"/>
              </a:rPr>
              <a:t>프리젠터</a:t>
            </a:r>
            <a:r>
              <a:rPr lang="en-US" altLang="ko-KR" sz="4400" dirty="0" smtClean="0">
                <a:latin typeface="Arial Black" panose="020B0A04020102020204" pitchFamily="34" charset="0"/>
              </a:rPr>
              <a:t>Web App </a:t>
            </a:r>
          </a:p>
          <a:p>
            <a:pPr algn="r"/>
            <a:r>
              <a:rPr lang="en-US" altLang="ko-KR" sz="4400" dirty="0" smtClean="0">
                <a:latin typeface="Arial Black" panose="020B0A04020102020204" pitchFamily="34" charset="0"/>
              </a:rPr>
              <a:t>(React)</a:t>
            </a:r>
          </a:p>
        </p:txBody>
      </p:sp>
    </p:spTree>
    <p:extLst>
      <p:ext uri="{BB962C8B-B14F-4D97-AF65-F5344CB8AC3E}">
        <p14:creationId xmlns:p14="http://schemas.microsoft.com/office/powerpoint/2010/main" val="293831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903" y="136084"/>
            <a:ext cx="7693742" cy="5128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latin typeface="+mj-ea"/>
              </a:rPr>
              <a:t>FLAB: </a:t>
            </a:r>
            <a:r>
              <a:rPr lang="ko-KR" altLang="en-US" sz="3200" b="1" dirty="0" err="1" smtClean="0">
                <a:latin typeface="+mj-ea"/>
              </a:rPr>
              <a:t>프리젠터앱</a:t>
            </a:r>
            <a:r>
              <a:rPr lang="en-US" altLang="ko-KR" sz="3200" b="1" dirty="0" smtClean="0">
                <a:latin typeface="+mj-ea"/>
              </a:rPr>
              <a:t>(Web App)</a:t>
            </a:r>
            <a:endParaRPr lang="ko-KR" altLang="en-US" sz="3200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73" y="845000"/>
            <a:ext cx="870866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FLAB 2</a:t>
            </a:r>
            <a:r>
              <a:rPr lang="ko-KR" altLang="en-US" sz="2000" b="1" dirty="0" smtClean="0">
                <a:latin typeface="+mn-ea"/>
              </a:rPr>
              <a:t>기 </a:t>
            </a:r>
            <a:r>
              <a:rPr lang="en-US" altLang="ko-KR" sz="2000" b="1" dirty="0" smtClean="0">
                <a:latin typeface="+mn-ea"/>
              </a:rPr>
              <a:t>: </a:t>
            </a:r>
            <a:r>
              <a:rPr lang="ko-KR" altLang="en-US" sz="2000" b="1" dirty="0" smtClean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Web App </a:t>
            </a:r>
            <a:r>
              <a:rPr lang="ko-KR" altLang="en-US" sz="2000" b="1" dirty="0" smtClean="0">
                <a:latin typeface="+mn-ea"/>
              </a:rPr>
              <a:t>기반의</a:t>
            </a:r>
            <a:r>
              <a:rPr lang="ko-KR" altLang="en-US" sz="2000" b="1" dirty="0" smtClean="0">
                <a:latin typeface="+mn-ea"/>
              </a:rPr>
              <a:t> </a:t>
            </a:r>
            <a:r>
              <a:rPr lang="ko-KR" altLang="en-US" sz="2000" b="1" dirty="0" err="1" smtClean="0">
                <a:latin typeface="+mn-ea"/>
              </a:rPr>
              <a:t>프리젠터앱</a:t>
            </a:r>
            <a:r>
              <a:rPr lang="ko-KR" altLang="en-US" sz="2000" b="1" dirty="0" smtClean="0">
                <a:latin typeface="+mn-ea"/>
              </a:rPr>
              <a:t> 개발 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목표 </a:t>
            </a:r>
            <a:r>
              <a:rPr lang="en-US" altLang="ko-KR" sz="2000" b="1" dirty="0" smtClean="0">
                <a:latin typeface="+mn-ea"/>
              </a:rPr>
              <a:t>: 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b="1" dirty="0" smtClean="0">
                <a:latin typeface="+mn-ea"/>
              </a:rPr>
              <a:t>앱 설치 없이 </a:t>
            </a:r>
            <a:r>
              <a:rPr lang="ko-KR" altLang="en-US" sz="2000" b="1" dirty="0" err="1" smtClean="0">
                <a:latin typeface="+mn-ea"/>
              </a:rPr>
              <a:t>브라우져의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err="1" smtClean="0">
                <a:latin typeface="+mn-ea"/>
              </a:rPr>
              <a:t>웹소켓을</a:t>
            </a:r>
            <a:r>
              <a:rPr lang="ko-KR" altLang="en-US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사용하여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     </a:t>
            </a:r>
            <a:r>
              <a:rPr lang="ko-KR" altLang="en-US" sz="2000" b="1" dirty="0" err="1" smtClean="0">
                <a:latin typeface="+mn-ea"/>
              </a:rPr>
              <a:t>프리젠터</a:t>
            </a:r>
            <a:r>
              <a:rPr lang="ko-KR" altLang="en-US" sz="2000" b="1" dirty="0" smtClean="0">
                <a:latin typeface="+mn-ea"/>
              </a:rPr>
              <a:t> 컨트롤</a:t>
            </a:r>
            <a:r>
              <a:rPr lang="en-US" altLang="ko-KR" sz="2000" b="1" dirty="0">
                <a:latin typeface="+mn-ea"/>
              </a:rPr>
              <a:t> 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n-ea"/>
              </a:rPr>
              <a:t>        → </a:t>
            </a:r>
            <a:r>
              <a:rPr lang="ko-KR" altLang="en-US" sz="1200" b="1" dirty="0" err="1" smtClean="0">
                <a:latin typeface="+mn-ea"/>
              </a:rPr>
              <a:t>브라우져를</a:t>
            </a:r>
            <a:r>
              <a:rPr lang="ko-KR" altLang="en-US" sz="1200" b="1" dirty="0" smtClean="0">
                <a:latin typeface="+mn-ea"/>
              </a:rPr>
              <a:t> 구동 할 수 있는 모든 기기에서 사용가능</a:t>
            </a:r>
            <a:endParaRPr lang="en-US" altLang="ko-KR" sz="12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n-ea"/>
              </a:rPr>
              <a:t>        </a:t>
            </a:r>
            <a:r>
              <a:rPr lang="ko-KR" altLang="en-US" sz="1200" b="1" dirty="0">
                <a:latin typeface="+mn-ea"/>
              </a:rPr>
              <a:t>→ </a:t>
            </a:r>
            <a:r>
              <a:rPr lang="en-US" altLang="ko-KR" sz="1200" b="1" dirty="0" smtClean="0">
                <a:latin typeface="+mn-ea"/>
              </a:rPr>
              <a:t>React</a:t>
            </a:r>
            <a:r>
              <a:rPr lang="ko-KR" altLang="en-US" sz="1200" b="1" dirty="0" smtClean="0">
                <a:latin typeface="+mn-ea"/>
              </a:rPr>
              <a:t>를 사용하여 </a:t>
            </a:r>
            <a:r>
              <a:rPr lang="en-US" altLang="ko-KR" sz="1200" b="1" dirty="0" smtClean="0">
                <a:latin typeface="+mn-ea"/>
              </a:rPr>
              <a:t>SPA(Single Page Application)</a:t>
            </a:r>
            <a:r>
              <a:rPr lang="ko-KR" altLang="en-US" sz="1200" b="1" dirty="0" smtClean="0">
                <a:latin typeface="+mn-ea"/>
              </a:rPr>
              <a:t>제작</a:t>
            </a:r>
            <a:endParaRPr lang="en-US" altLang="ko-KR" sz="12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2) </a:t>
            </a:r>
            <a:r>
              <a:rPr lang="ko-KR" altLang="en-US" sz="2000" b="1" dirty="0" smtClean="0">
                <a:latin typeface="+mn-ea"/>
              </a:rPr>
              <a:t>심플한 </a:t>
            </a:r>
            <a:r>
              <a:rPr lang="en-US" altLang="ko-KR" sz="2000" b="1" dirty="0" smtClean="0">
                <a:latin typeface="+mn-ea"/>
              </a:rPr>
              <a:t>UI </a:t>
            </a:r>
            <a:r>
              <a:rPr lang="ko-KR" altLang="en-US" sz="2000" b="1" dirty="0" smtClean="0">
                <a:latin typeface="+mn-ea"/>
              </a:rPr>
              <a:t>구성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[ </a:t>
            </a:r>
            <a:r>
              <a:rPr lang="ko-KR" altLang="en-US" sz="2000" b="1" dirty="0" smtClean="0">
                <a:latin typeface="+mn-ea"/>
              </a:rPr>
              <a:t>주요 기능 </a:t>
            </a:r>
            <a:r>
              <a:rPr lang="en-US" altLang="ko-KR" sz="2000" b="1" dirty="0" smtClean="0">
                <a:latin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  Web App</a:t>
            </a:r>
            <a:r>
              <a:rPr lang="ko-KR" altLang="en-US" sz="2000" b="1" dirty="0" smtClean="0">
                <a:latin typeface="+mn-ea"/>
              </a:rPr>
              <a:t>기반 </a:t>
            </a:r>
            <a:r>
              <a:rPr lang="en-US" altLang="ko-KR" sz="2000" b="1" dirty="0" smtClean="0">
                <a:latin typeface="+mn-ea"/>
              </a:rPr>
              <a:t>PC</a:t>
            </a:r>
            <a:r>
              <a:rPr lang="ko-KR" altLang="en-US" sz="2000" b="1" dirty="0" smtClean="0">
                <a:latin typeface="+mn-ea"/>
              </a:rPr>
              <a:t>연동 </a:t>
            </a:r>
            <a:r>
              <a:rPr lang="ko-KR" altLang="en-US" sz="2000" b="1" dirty="0" err="1" smtClean="0">
                <a:latin typeface="+mn-ea"/>
              </a:rPr>
              <a:t>프리젠터</a:t>
            </a:r>
            <a:r>
              <a:rPr lang="ko-KR" altLang="en-US" sz="2000" b="1" dirty="0" smtClean="0">
                <a:latin typeface="+mn-ea"/>
              </a:rPr>
              <a:t> 기능</a:t>
            </a:r>
            <a:endParaRPr lang="en-US" altLang="ko-KR" sz="2000" b="1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err="1" smtClean="0">
                <a:latin typeface="+mn-ea"/>
              </a:rPr>
              <a:t>제스쳐</a:t>
            </a:r>
            <a:r>
              <a:rPr lang="ko-KR" altLang="en-US" b="1" dirty="0" smtClean="0">
                <a:latin typeface="+mn-ea"/>
              </a:rPr>
              <a:t> 기능</a:t>
            </a:r>
            <a:endParaRPr lang="en-US" altLang="ko-KR" b="1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+mn-ea"/>
              </a:rPr>
              <a:t>버튼 기능</a:t>
            </a:r>
            <a:endParaRPr lang="en-US" altLang="ko-KR" b="1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+mn-ea"/>
              </a:rPr>
              <a:t>마우스 제어</a:t>
            </a:r>
            <a:endParaRPr lang="en-US" altLang="ko-KR" b="1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+mn-ea"/>
              </a:rPr>
              <a:t>타이머 기능</a:t>
            </a:r>
            <a:endParaRPr lang="en-US" altLang="ko-KR" b="1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92413" y="648929"/>
            <a:ext cx="211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200" i="1" dirty="0"/>
              <a:t>Assignee</a:t>
            </a:r>
            <a:r>
              <a:rPr lang="en-US" altLang="ko-KR" sz="1200" i="1" dirty="0" smtClean="0"/>
              <a:t>:</a:t>
            </a:r>
          </a:p>
          <a:p>
            <a:pPr latinLnBrk="0"/>
            <a:r>
              <a:rPr lang="en-US" altLang="ko-KR" sz="1200" dirty="0" smtClean="0">
                <a:latin typeface="+mn-ea"/>
              </a:rPr>
              <a:t>B</a:t>
            </a:r>
            <a:r>
              <a:rPr lang="ko-KR" altLang="en-US" sz="1200" dirty="0" smtClean="0">
                <a:latin typeface="+mn-ea"/>
              </a:rPr>
              <a:t>조</a:t>
            </a:r>
            <a:r>
              <a:rPr lang="en-US" altLang="ko-KR" sz="1200" dirty="0">
                <a:latin typeface="+mn-ea"/>
              </a:rPr>
              <a:t>: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ko-KR" sz="1200" dirty="0" err="1">
                <a:latin typeface="+mn-ea"/>
              </a:rPr>
              <a:t>권영명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ko-KR" sz="1200" dirty="0">
                <a:latin typeface="+mn-ea"/>
              </a:rPr>
              <a:t>박찬호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ko-KR" sz="1200" dirty="0" smtClean="0">
                <a:latin typeface="+mn-ea"/>
              </a:rPr>
              <a:t>김동현</a:t>
            </a:r>
            <a:endParaRPr lang="ko-KR" altLang="ko-KR" sz="1200" dirty="0">
              <a:latin typeface="+mn-ea"/>
              <a:cs typeface="굴림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30" y="1472693"/>
            <a:ext cx="454045" cy="45822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201914" y="2244399"/>
            <a:ext cx="2436869" cy="4244317"/>
            <a:chOff x="5925689" y="2244398"/>
            <a:chExt cx="2436869" cy="4244317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5925689" y="2244398"/>
              <a:ext cx="2436869" cy="4244317"/>
            </a:xfrm>
            <a:prstGeom prst="roundRect">
              <a:avLst/>
            </a:prstGeom>
            <a:noFill/>
            <a:ln w="28575"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82037" tIns="41051" rIns="82037" bIns="41051" anchor="t"/>
            <a:lstStyle/>
            <a:p>
              <a:pPr algn="ctr" defTabSz="862013" eaLnBrk="0" latinLnBrk="0" hangingPunct="0">
                <a:spcBef>
                  <a:spcPct val="0"/>
                </a:spcBef>
                <a:buFont typeface="Arial" pitchFamily="34" charset="0"/>
                <a:buNone/>
              </a:pPr>
              <a:endParaRPr lang="en-US" altLang="ko-KR" sz="2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Meiryo UI" panose="020B0604030504040204" pitchFamily="34" charset="-128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002" y="2457851"/>
              <a:ext cx="2118023" cy="3782993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7000875" y="1900674"/>
            <a:ext cx="9144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err="1" smtClean="0"/>
              <a:t>FreeXanta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93247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903" y="136084"/>
            <a:ext cx="7693742" cy="5128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j-ea"/>
              </a:rPr>
              <a:t>FLAB: </a:t>
            </a:r>
            <a:r>
              <a:rPr lang="ko-KR" altLang="en-US" sz="3200" b="1" dirty="0" err="1">
                <a:latin typeface="+mj-ea"/>
              </a:rPr>
              <a:t>프리젠터앱</a:t>
            </a:r>
            <a:r>
              <a:rPr lang="en-US" altLang="ko-KR" sz="3200" b="1" dirty="0">
                <a:latin typeface="+mj-ea"/>
              </a:rPr>
              <a:t>(Web App)</a:t>
            </a:r>
            <a:endParaRPr lang="ko-KR" altLang="en-US" sz="3200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73" y="717184"/>
            <a:ext cx="870866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▶ 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화면구성</a:t>
            </a:r>
            <a:endParaRPr lang="en-US" altLang="ko-KR" sz="2000" b="1" dirty="0" smtClean="0"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97" y="1390674"/>
            <a:ext cx="3012980" cy="533935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35697" y="1390674"/>
            <a:ext cx="3012980" cy="374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703" y="1279933"/>
            <a:ext cx="3543300" cy="552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78219" y="830308"/>
            <a:ext cx="138966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맑은 고딕" panose="020B0503020000020004" pitchFamily="50" charset="-127"/>
              </a:rPr>
              <a:t>▶ 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n-ea"/>
                <a:ea typeface="맑은 고딕" panose="020B0503020000020004" pitchFamily="50" charset="-127"/>
              </a:rPr>
              <a:t>Navi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맑은 고딕" panose="020B0503020000020004" pitchFamily="50" charset="-127"/>
              </a:rPr>
              <a:t> Bar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703" y="2585648"/>
            <a:ext cx="3590925" cy="4000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202032" y="2071348"/>
            <a:ext cx="201435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0B050"/>
                </a:solidFill>
                <a:latin typeface="+mn-ea"/>
                <a:ea typeface="맑은 고딕" panose="020B0503020000020004" pitchFamily="50" charset="-127"/>
              </a:rPr>
              <a:t>▶ </a:t>
            </a:r>
            <a:r>
              <a:rPr lang="en-US" altLang="ko-KR" sz="1400" b="1" dirty="0" smtClean="0">
                <a:solidFill>
                  <a:srgbClr val="00B050"/>
                </a:solidFill>
                <a:latin typeface="+mn-ea"/>
                <a:ea typeface="맑은 고딕" panose="020B0503020000020004" pitchFamily="50" charset="-127"/>
              </a:rPr>
              <a:t>Network Status</a:t>
            </a:r>
            <a:endParaRPr lang="en-US" altLang="ko-KR" sz="1400" b="1" dirty="0" smtClean="0">
              <a:solidFill>
                <a:srgbClr val="00B050"/>
              </a:solidFill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753" y="3733943"/>
            <a:ext cx="3571875" cy="14954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202032" y="3297371"/>
            <a:ext cx="201435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7030A0"/>
                </a:solidFill>
                <a:latin typeface="+mn-ea"/>
                <a:ea typeface="맑은 고딕" panose="020B0503020000020004" pitchFamily="50" charset="-127"/>
              </a:rPr>
              <a:t>▶ </a:t>
            </a:r>
            <a:r>
              <a:rPr lang="en-US" altLang="ko-KR" sz="1400" b="1" dirty="0" smtClean="0">
                <a:solidFill>
                  <a:srgbClr val="7030A0"/>
                </a:solidFill>
                <a:latin typeface="+mn-ea"/>
                <a:ea typeface="맑은 고딕" panose="020B0503020000020004" pitchFamily="50" charset="-127"/>
              </a:rPr>
              <a:t>Timer</a:t>
            </a:r>
            <a:endParaRPr lang="en-US" altLang="ko-KR" sz="1400" b="1" dirty="0" smtClean="0">
              <a:solidFill>
                <a:srgbClr val="7030A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5697" y="1831086"/>
            <a:ext cx="3012980" cy="21499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35697" y="2108634"/>
            <a:ext cx="3012980" cy="11273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5697" y="3420028"/>
            <a:ext cx="3012980" cy="312562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52706" y="5790670"/>
            <a:ext cx="201435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맑은 고딕" panose="020B0503020000020004" pitchFamily="50" charset="-127"/>
              </a:rPr>
              <a:t>◀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맑은 고딕" panose="020B0503020000020004" pitchFamily="50" charset="-127"/>
              </a:rPr>
              <a:t>Control Area</a:t>
            </a:r>
            <a:endParaRPr lang="en-US" altLang="ko-KR" sz="1400" b="1" dirty="0" smtClean="0">
              <a:solidFill>
                <a:srgbClr val="0000FF"/>
              </a:solidFill>
              <a:latin typeface="+mn-ea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075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28" y="1928188"/>
            <a:ext cx="2464624" cy="4364561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22903" y="136084"/>
            <a:ext cx="7693742" cy="5128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j-ea"/>
              </a:rPr>
              <a:t>FLAB: </a:t>
            </a:r>
            <a:r>
              <a:rPr lang="ko-KR" altLang="en-US" sz="3200" b="1" dirty="0" err="1">
                <a:latin typeface="+mj-ea"/>
              </a:rPr>
              <a:t>프리젠터앱</a:t>
            </a:r>
            <a:r>
              <a:rPr lang="en-US" altLang="ko-KR" sz="3200" b="1" dirty="0">
                <a:latin typeface="+mj-ea"/>
              </a:rPr>
              <a:t>(Web App)</a:t>
            </a:r>
            <a:endParaRPr lang="ko-KR" altLang="en-US" sz="3200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73" y="717184"/>
            <a:ext cx="870866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▶ 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설정 화면</a:t>
            </a:r>
            <a:endParaRPr lang="en-US" altLang="ko-KR" sz="2000" b="1" dirty="0" smtClean="0">
              <a:latin typeface="+mn-ea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b="1" dirty="0" smtClean="0">
                <a:latin typeface="+mn-ea"/>
                <a:ea typeface="맑은 고딕" panose="020B0503020000020004" pitchFamily="50" charset="-127"/>
              </a:rPr>
              <a:t>첫 실행 모드</a:t>
            </a:r>
            <a:r>
              <a:rPr lang="en-US" altLang="ko-KR" b="1" dirty="0" smtClean="0">
                <a:latin typeface="+mn-ea"/>
                <a:ea typeface="맑은 고딕" panose="020B0503020000020004" pitchFamily="50" charset="-127"/>
              </a:rPr>
              <a:t>,</a:t>
            </a:r>
            <a:r>
              <a:rPr lang="en-US" altLang="ko-KR" b="1" dirty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IP</a:t>
            </a:r>
            <a:r>
              <a:rPr lang="ko-KR" altLang="en-US" b="1" dirty="0" smtClean="0">
                <a:latin typeface="+mn-ea"/>
              </a:rPr>
              <a:t>주소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타이머 설정</a:t>
            </a:r>
            <a:endParaRPr lang="en-US" altLang="ko-KR" b="1" dirty="0" smtClean="0"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68859" y="1928188"/>
            <a:ext cx="366247" cy="382467"/>
          </a:xfrm>
          <a:prstGeom prst="ellipse">
            <a:avLst/>
          </a:prstGeom>
          <a:noFill/>
          <a:ln w="5715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509" y="1928187"/>
            <a:ext cx="2505264" cy="43645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544" y="1732847"/>
            <a:ext cx="2567432" cy="12777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543" y="3466565"/>
            <a:ext cx="2537489" cy="6947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543" y="4617355"/>
            <a:ext cx="2508141" cy="115350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514164" y="2707342"/>
            <a:ext cx="2115671" cy="869575"/>
          </a:xfrm>
          <a:prstGeom prst="roundRect">
            <a:avLst/>
          </a:prstGeom>
          <a:noFill/>
          <a:ln w="38100">
            <a:solidFill>
              <a:srgbClr val="ED7D31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/>
          <p:cNvSpPr/>
          <p:nvPr/>
        </p:nvSpPr>
        <p:spPr>
          <a:xfrm>
            <a:off x="5934635" y="2310655"/>
            <a:ext cx="376908" cy="3014380"/>
          </a:xfrm>
          <a:prstGeom prst="leftBrace">
            <a:avLst>
              <a:gd name="adj1" fmla="val 65417"/>
              <a:gd name="adj2" fmla="val 29479"/>
            </a:avLst>
          </a:prstGeom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17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345" y="1211678"/>
            <a:ext cx="82544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타이머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algn="r"/>
            <a:r>
              <a:rPr lang="en-US" altLang="ko-KR" b="1" dirty="0" smtClean="0">
                <a:solidFill>
                  <a:srgbClr val="FF0000"/>
                </a:solidFill>
              </a:rPr>
              <a:t>* </a:t>
            </a:r>
            <a:r>
              <a:rPr lang="ko-KR" altLang="en-US" b="1" dirty="0" smtClean="0">
                <a:solidFill>
                  <a:srgbClr val="FF0000"/>
                </a:solidFill>
              </a:rPr>
              <a:t>설정</a:t>
            </a:r>
            <a:r>
              <a:rPr lang="ko-KR" altLang="en-US" b="1" dirty="0" smtClean="0">
                <a:solidFill>
                  <a:srgbClr val="FF0000"/>
                </a:solidFill>
              </a:rPr>
              <a:t>화면에서 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스톱워치로 사용 </a:t>
            </a:r>
            <a:r>
              <a:rPr lang="ko-KR" altLang="en-US" b="1" dirty="0" smtClean="0">
                <a:solidFill>
                  <a:srgbClr val="FF0000"/>
                </a:solidFill>
              </a:rPr>
              <a:t>시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</a:rPr>
              <a:t>스톱워치로 동작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194" y="1572519"/>
            <a:ext cx="2692863" cy="47363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87" y="1572520"/>
            <a:ext cx="2689247" cy="4736381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22903" y="136084"/>
            <a:ext cx="7693742" cy="5128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j-ea"/>
              </a:rPr>
              <a:t>FLAB: </a:t>
            </a:r>
            <a:r>
              <a:rPr lang="ko-KR" altLang="en-US" sz="3200" b="1" dirty="0" err="1">
                <a:latin typeface="+mj-ea"/>
              </a:rPr>
              <a:t>프리젠터앱</a:t>
            </a:r>
            <a:r>
              <a:rPr lang="en-US" altLang="ko-KR" sz="3200" b="1" dirty="0">
                <a:latin typeface="+mj-ea"/>
              </a:rPr>
              <a:t>(Web App)</a:t>
            </a:r>
            <a:endParaRPr lang="ko-KR" altLang="en-US" sz="3200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73" y="717184"/>
            <a:ext cx="870866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▶ 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타이머 </a:t>
            </a: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&amp; 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스톱워치</a:t>
            </a:r>
            <a:endParaRPr lang="en-US" altLang="ko-KR" b="1" dirty="0" smtClean="0">
              <a:latin typeface="+mn-ea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159624" y="3200401"/>
            <a:ext cx="1111623" cy="108472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타이머 클릭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4917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87" y="1572520"/>
            <a:ext cx="2689247" cy="4736381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22903" y="136084"/>
            <a:ext cx="7693742" cy="5128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j-ea"/>
              </a:rPr>
              <a:t>FLAB: </a:t>
            </a:r>
            <a:r>
              <a:rPr lang="ko-KR" altLang="en-US" sz="3200" b="1" dirty="0" err="1">
                <a:latin typeface="+mj-ea"/>
              </a:rPr>
              <a:t>프리젠터앱</a:t>
            </a:r>
            <a:r>
              <a:rPr lang="en-US" altLang="ko-KR" sz="3200" b="1" dirty="0">
                <a:latin typeface="+mj-ea"/>
              </a:rPr>
              <a:t>(Web App)</a:t>
            </a:r>
            <a:endParaRPr lang="ko-KR" altLang="en-US" sz="3200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73" y="717184"/>
            <a:ext cx="8708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▶ </a:t>
            </a:r>
            <a:r>
              <a:rPr lang="ko-KR" altLang="en-US" sz="2000" b="1" dirty="0" err="1" smtClean="0">
                <a:latin typeface="+mn-ea"/>
                <a:ea typeface="맑은 고딕" panose="020B0503020000020004" pitchFamily="50" charset="-127"/>
              </a:rPr>
              <a:t>제스쳐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 모드</a:t>
            </a:r>
            <a:endParaRPr lang="en-US" altLang="ko-KR" b="1" dirty="0" smtClean="0">
              <a:latin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294961" y="2237591"/>
          <a:ext cx="4554072" cy="2392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37651">
                  <a:extLst>
                    <a:ext uri="{9D8B030D-6E8A-4147-A177-3AD203B41FA5}">
                      <a16:colId xmlns:a16="http://schemas.microsoft.com/office/drawing/2014/main" val="2514914812"/>
                    </a:ext>
                  </a:extLst>
                </a:gridCol>
                <a:gridCol w="1864659">
                  <a:extLst>
                    <a:ext uri="{9D8B030D-6E8A-4147-A177-3AD203B41FA5}">
                      <a16:colId xmlns:a16="http://schemas.microsoft.com/office/drawing/2014/main" val="3005753572"/>
                    </a:ext>
                  </a:extLst>
                </a:gridCol>
                <a:gridCol w="1551762">
                  <a:extLst>
                    <a:ext uri="{9D8B030D-6E8A-4147-A177-3AD203B41FA5}">
                      <a16:colId xmlns:a16="http://schemas.microsoft.com/office/drawing/2014/main" val="2043507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스와이프</a:t>
                      </a:r>
                      <a:r>
                        <a:rPr lang="ko-KR" altLang="en-US" dirty="0" smtClean="0"/>
                        <a:t> 방향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키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399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슬라이드 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F5/ESC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791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↓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블랙스크린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Command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(hide/show)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185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다음슬라이드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Page</a:t>
                      </a:r>
                      <a:r>
                        <a:rPr lang="en-US" altLang="ko-KR" baseline="0" dirty="0" smtClean="0"/>
                        <a:t> Up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97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이전 슬라이드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Page Down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346613"/>
                  </a:ext>
                </a:extLst>
              </a:tr>
            </a:tbl>
          </a:graphicData>
        </a:graphic>
      </p:graphicFrame>
      <p:sp>
        <p:nvSpPr>
          <p:cNvPr id="10" name="모서리가 둥근 사각형 설명선 9"/>
          <p:cNvSpPr/>
          <p:nvPr/>
        </p:nvSpPr>
        <p:spPr>
          <a:xfrm>
            <a:off x="4114800" y="5020236"/>
            <a:ext cx="1828800" cy="573741"/>
          </a:xfrm>
          <a:prstGeom prst="wedgeRoundRectCallout">
            <a:avLst>
              <a:gd name="adj1" fmla="val -68719"/>
              <a:gd name="adj2" fmla="val -4062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스와이프</a:t>
            </a:r>
            <a:r>
              <a:rPr lang="ko-KR" altLang="en-US" dirty="0" smtClean="0"/>
              <a:t> 패드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10232" y="3415554"/>
            <a:ext cx="2565982" cy="2429435"/>
          </a:xfrm>
          <a:prstGeom prst="roundRect">
            <a:avLst/>
          </a:prstGeom>
          <a:noFill/>
          <a:ln w="38100">
            <a:solidFill>
              <a:srgbClr val="ED7D31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320186" y="1572520"/>
            <a:ext cx="366247" cy="382467"/>
          </a:xfrm>
          <a:prstGeom prst="ellipse">
            <a:avLst/>
          </a:prstGeom>
          <a:noFill/>
          <a:ln w="5715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9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64" y="2281472"/>
            <a:ext cx="2398534" cy="4284013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22903" y="136084"/>
            <a:ext cx="7693742" cy="5128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j-ea"/>
              </a:rPr>
              <a:t>FLAB: </a:t>
            </a:r>
            <a:r>
              <a:rPr lang="ko-KR" altLang="en-US" sz="3200" b="1" dirty="0" err="1">
                <a:latin typeface="+mj-ea"/>
              </a:rPr>
              <a:t>프리젠터앱</a:t>
            </a:r>
            <a:r>
              <a:rPr lang="en-US" altLang="ko-KR" sz="3200" b="1" dirty="0">
                <a:latin typeface="+mj-ea"/>
              </a:rPr>
              <a:t>(Web App)</a:t>
            </a:r>
            <a:endParaRPr lang="ko-KR" altLang="en-US" sz="3200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73" y="717184"/>
            <a:ext cx="8708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▶ 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버튼 모드</a:t>
            </a:r>
            <a:endParaRPr lang="en-US" altLang="ko-KR" sz="20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latin typeface="+mn-ea"/>
                <a:ea typeface="맑은 고딕" panose="020B0503020000020004" pitchFamily="50" charset="-127"/>
              </a:rPr>
              <a:t>* </a:t>
            </a:r>
            <a:r>
              <a:rPr lang="ko-KR" altLang="en-US" sz="1600" b="1" dirty="0" smtClean="0">
                <a:latin typeface="+mn-ea"/>
                <a:ea typeface="맑은 고딕" panose="020B0503020000020004" pitchFamily="50" charset="-127"/>
              </a:rPr>
              <a:t>오른손</a:t>
            </a:r>
            <a:r>
              <a:rPr lang="en-US" altLang="ko-KR" sz="1600" b="1" dirty="0" smtClean="0">
                <a:latin typeface="+mn-ea"/>
                <a:ea typeface="맑은 고딕" panose="020B0503020000020004" pitchFamily="50" charset="-127"/>
              </a:rPr>
              <a:t>/</a:t>
            </a:r>
            <a:r>
              <a:rPr lang="ko-KR" altLang="en-US" sz="1600" b="1" dirty="0" smtClean="0">
                <a:latin typeface="+mn-ea"/>
                <a:ea typeface="맑은 고딕" panose="020B0503020000020004" pitchFamily="50" charset="-127"/>
              </a:rPr>
              <a:t>왼손 모드 </a:t>
            </a:r>
            <a:r>
              <a:rPr lang="en-US" altLang="ko-KR" sz="1600" b="1" dirty="0" smtClean="0">
                <a:latin typeface="+mn-ea"/>
                <a:ea typeface="맑은 고딕" panose="020B0503020000020004" pitchFamily="50" charset="-127"/>
              </a:rPr>
              <a:t>– </a:t>
            </a:r>
            <a:r>
              <a:rPr lang="ko-KR" altLang="en-US" sz="1600" b="1" dirty="0" smtClean="0">
                <a:latin typeface="+mn-ea"/>
                <a:ea typeface="맑은 고딕" panose="020B0503020000020004" pitchFamily="50" charset="-127"/>
              </a:rPr>
              <a:t>사용자의 편의성을 고려해 두가지 모드 지원 </a:t>
            </a:r>
            <a:endParaRPr lang="en-US" altLang="ko-KR" sz="1400" b="1" dirty="0" smtClean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99129" y="1628084"/>
            <a:ext cx="1160895" cy="369332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mtClean="0"/>
              <a:t>왼손 모드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192322" y="1624503"/>
            <a:ext cx="1391728" cy="369332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mtClean="0"/>
              <a:t>오른손 모드</a:t>
            </a: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976900" y="2255907"/>
            <a:ext cx="366247" cy="382467"/>
          </a:xfrm>
          <a:prstGeom prst="ellipse">
            <a:avLst/>
          </a:prstGeom>
          <a:noFill/>
          <a:ln w="5715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745" y="2281472"/>
            <a:ext cx="2372882" cy="427118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7190644" y="2255907"/>
            <a:ext cx="366247" cy="382467"/>
          </a:xfrm>
          <a:prstGeom prst="ellipse">
            <a:avLst/>
          </a:prstGeom>
          <a:noFill/>
          <a:ln w="5715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7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84" y="1572519"/>
            <a:ext cx="2692862" cy="4736381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22903" y="136084"/>
            <a:ext cx="7693742" cy="5128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j-ea"/>
              </a:rPr>
              <a:t>FLAB: </a:t>
            </a:r>
            <a:r>
              <a:rPr lang="ko-KR" altLang="en-US" sz="3200" b="1" dirty="0" err="1">
                <a:latin typeface="+mj-ea"/>
              </a:rPr>
              <a:t>프리젠터앱</a:t>
            </a:r>
            <a:r>
              <a:rPr lang="en-US" altLang="ko-KR" sz="3200" b="1" dirty="0">
                <a:latin typeface="+mj-ea"/>
              </a:rPr>
              <a:t>(Web App</a:t>
            </a:r>
            <a:r>
              <a:rPr lang="en-US" altLang="ko-KR" sz="3200" b="1" dirty="0" smtClean="0">
                <a:latin typeface="+mj-ea"/>
              </a:rPr>
              <a:t>)</a:t>
            </a:r>
            <a:endParaRPr lang="ko-KR" altLang="en-US" sz="3200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73" y="717184"/>
            <a:ext cx="8708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  <a:ea typeface="맑은 고딕" panose="020B0503020000020004" pitchFamily="50" charset="-127"/>
              </a:rPr>
              <a:t>▶ </a:t>
            </a:r>
            <a:r>
              <a:rPr lang="ko-KR" altLang="en-US" sz="2000" b="1" dirty="0" smtClean="0">
                <a:latin typeface="+mn-ea"/>
                <a:ea typeface="맑은 고딕" panose="020B0503020000020004" pitchFamily="50" charset="-127"/>
              </a:rPr>
              <a:t>마우스 모드</a:t>
            </a:r>
            <a:endParaRPr lang="en-US" altLang="ko-KR" b="1" dirty="0" smtClean="0">
              <a:latin typeface="+mn-ea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114800" y="5020236"/>
            <a:ext cx="1828800" cy="573741"/>
          </a:xfrm>
          <a:prstGeom prst="wedgeRoundRectCallout">
            <a:avLst>
              <a:gd name="adj1" fmla="val -68719"/>
              <a:gd name="adj2" fmla="val -4062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마우스 패드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10232" y="3415554"/>
            <a:ext cx="2565982" cy="2429435"/>
          </a:xfrm>
          <a:prstGeom prst="roundRect">
            <a:avLst/>
          </a:prstGeom>
          <a:noFill/>
          <a:ln w="38100">
            <a:solidFill>
              <a:srgbClr val="ED7D31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409967" y="1572519"/>
            <a:ext cx="366247" cy="382467"/>
          </a:xfrm>
          <a:prstGeom prst="ellipse">
            <a:avLst/>
          </a:prstGeom>
          <a:noFill/>
          <a:ln w="5715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778188" y="1572519"/>
            <a:ext cx="3038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지원기능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왼쪽클릭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더블클릭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드래그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47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b="1" dirty="0" smtClean="0"/>
              <a:t>DR </a:t>
            </a:r>
            <a:r>
              <a:rPr lang="ko-KR" altLang="en-US" sz="1800" b="1" dirty="0" smtClean="0"/>
              <a:t>스캐너는 연간 약 </a:t>
            </a:r>
            <a:r>
              <a:rPr lang="en-US" altLang="ko-KR" sz="1800" b="1" dirty="0" smtClean="0"/>
              <a:t>2~3</a:t>
            </a:r>
            <a:r>
              <a:rPr lang="ko-KR" altLang="en-US" sz="1800" b="1" dirty="0" smtClean="0"/>
              <a:t>만대 수준의 시장이 형성</a:t>
            </a:r>
            <a:endParaRPr lang="en-US" altLang="ko-KR" sz="1800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최근 포터블 스캐너 수요의 </a:t>
            </a:r>
            <a:r>
              <a:rPr lang="ko-KR" altLang="en-US" sz="18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증가 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보통 은행에서 </a:t>
            </a:r>
            <a:r>
              <a:rPr lang="en-US" altLang="ko-KR" sz="1800" b="1" dirty="0" smtClean="0"/>
              <a:t>4-5</a:t>
            </a:r>
            <a:r>
              <a:rPr lang="ko-KR" altLang="en-US" sz="1800" b="1" dirty="0" smtClean="0"/>
              <a:t>천대 입찰 건이 多</a:t>
            </a:r>
            <a:r>
              <a:rPr lang="en-US" altLang="ko-KR" sz="1800" b="1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100" dirty="0" smtClean="0"/>
          </a:p>
          <a:p>
            <a:pPr>
              <a:buFontTx/>
              <a:buChar char="-"/>
            </a:pPr>
            <a:r>
              <a:rPr lang="en-US" altLang="ko-KR" sz="1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Avision</a:t>
            </a:r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(AD215)</a:t>
            </a:r>
          </a:p>
          <a:p>
            <a:pPr>
              <a:buFontTx/>
              <a:buChar char="-"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Char char="-"/>
            </a:pP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Char char="-"/>
            </a:pP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Char char="-"/>
            </a:pP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Char char="-"/>
            </a:pPr>
            <a:endParaRPr lang="en-US" altLang="ko-KR" sz="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Meiryo" panose="020B0604030504040204" pitchFamily="34" charset="-128"/>
            </a:endParaRPr>
          </a:p>
          <a:p>
            <a:pPr>
              <a:buFontTx/>
              <a:buChar char="-"/>
            </a:pP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iryo" panose="020B0604030504040204" pitchFamily="34" charset="-128"/>
              </a:rPr>
              <a:t>IRIS (</a:t>
            </a:r>
            <a:r>
              <a:rPr lang="en-US" altLang="ko-KR" sz="1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Meiryo" panose="020B0604030504040204" pitchFamily="34" charset="-128"/>
              </a:rPr>
              <a:t>IRIScan</a:t>
            </a: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eiryo" panose="020B0604030504040204" pitchFamily="34" charset="-128"/>
              </a:rPr>
              <a:t> pro5)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60" y="2135596"/>
            <a:ext cx="2961909" cy="248476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2010" y="84819"/>
            <a:ext cx="2816468" cy="52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277" tIns="45640" rIns="91277" bIns="45640" rtlCol="0" anchor="ctr">
            <a:spAutoFit/>
          </a:bodyPr>
          <a:lstStyle/>
          <a:p>
            <a:pPr defTabSz="914360">
              <a:defRPr/>
            </a:pPr>
            <a:r>
              <a:rPr lang="en-US" altLang="ja-JP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◆</a:t>
            </a:r>
            <a:r>
              <a:rPr lang="ko-KR" alt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현재 시장상황</a:t>
            </a:r>
            <a:endParaRPr lang="en-US" altLang="ja-JP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8" name="コンテンツ プレースホルダ 7"/>
          <p:cNvSpPr txBox="1">
            <a:spLocks/>
          </p:cNvSpPr>
          <p:nvPr/>
        </p:nvSpPr>
        <p:spPr bwMode="auto">
          <a:xfrm>
            <a:off x="3892874" y="2012504"/>
            <a:ext cx="3861942" cy="217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9pPr>
          </a:lstStyle>
          <a:p>
            <a:pPr marL="0" indent="0" defTabSz="514350">
              <a:buClr>
                <a:srgbClr val="7F7F7F"/>
              </a:buClr>
              <a:buSzPct val="80000"/>
              <a:buNone/>
              <a:defRPr/>
            </a:pPr>
            <a:endParaRPr kumimoji="0" lang="en-US" altLang="ja-JP" sz="1350" kern="0" dirty="0">
              <a:solidFill>
                <a:prstClr val="black"/>
              </a:solidFill>
              <a:cs typeface="Arial Unicode MS" panose="020B0604020202020204" pitchFamily="50" charset="-128"/>
            </a:endParaRPr>
          </a:p>
          <a:p>
            <a:pPr marL="192881" indent="-192881" defTabSz="514350">
              <a:buClr>
                <a:srgbClr val="7F7F7F"/>
              </a:buClr>
              <a:buSzPct val="80000"/>
              <a:defRPr/>
            </a:pPr>
            <a:r>
              <a:rPr kumimoji="0" lang="ko-KR" altLang="en-US" sz="1400" b="1" kern="0" dirty="0" err="1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스캔속도</a:t>
            </a:r>
            <a:r>
              <a:rPr kumimoji="0" lang="ko-KR" altLang="en-US" sz="1400" b="1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 </a:t>
            </a:r>
            <a:r>
              <a:rPr kumimoji="0" lang="en-US" altLang="ko-KR" sz="1400" b="1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: </a:t>
            </a:r>
            <a:r>
              <a:rPr kumimoji="0" lang="en-US" altLang="ko-KR" sz="1400" b="1" u="sng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2</a:t>
            </a:r>
            <a:r>
              <a:rPr kumimoji="0" lang="en-US" altLang="ja-JP" sz="1400" b="1" u="sng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0ppm / 40ipm</a:t>
            </a:r>
            <a:r>
              <a:rPr kumimoji="0" lang="en-US" altLang="ja-JP" sz="1400" b="1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(200dpi A4)</a:t>
            </a:r>
            <a:br>
              <a:rPr kumimoji="0" lang="en-US" altLang="ja-JP" sz="1400" b="1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</a:br>
            <a:r>
              <a:rPr kumimoji="0" lang="en-US" altLang="ja-JP" sz="1400" b="1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- </a:t>
            </a:r>
            <a:r>
              <a:rPr kumimoji="0" lang="ko-KR" altLang="en-US" sz="1400" b="1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자체 소프트웨어 사용시 </a:t>
            </a:r>
            <a:r>
              <a:rPr kumimoji="0" lang="en-US" altLang="ko-KR" sz="1400" b="1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3ppm </a:t>
            </a:r>
            <a:r>
              <a:rPr kumimoji="0" lang="ko-KR" altLang="en-US" sz="1400" b="1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증가</a:t>
            </a:r>
            <a:endParaRPr kumimoji="0" lang="en-US" altLang="ja-JP" sz="1400" b="1" kern="0" dirty="0">
              <a:solidFill>
                <a:prstClr val="black"/>
              </a:solidFill>
              <a:latin typeface="+mn-ea"/>
              <a:ea typeface="+mn-ea"/>
              <a:cs typeface="Arial Unicode MS" panose="020B0604020202020204" pitchFamily="50" charset="-128"/>
            </a:endParaRPr>
          </a:p>
          <a:p>
            <a:pPr marL="192881" indent="-192881" defTabSz="514350">
              <a:buClr>
                <a:srgbClr val="7F7F7F"/>
              </a:buClr>
              <a:buSzPct val="80000"/>
              <a:defRPr/>
            </a:pPr>
            <a:r>
              <a:rPr kumimoji="0" lang="en-US" altLang="ja-JP" sz="1400" b="1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1</a:t>
            </a:r>
            <a:r>
              <a:rPr kumimoji="0" lang="ko-KR" altLang="en-US" sz="1400" b="1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일 </a:t>
            </a:r>
            <a:r>
              <a:rPr kumimoji="0" lang="ko-KR" altLang="en-US" sz="1400" b="1" kern="0" dirty="0" err="1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처리가능량</a:t>
            </a:r>
            <a:r>
              <a:rPr kumimoji="0" lang="ko-KR" altLang="en-US" sz="1400" b="1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 </a:t>
            </a:r>
            <a:r>
              <a:rPr kumimoji="0" lang="en-US" altLang="ko-KR" sz="1400" b="1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: </a:t>
            </a:r>
            <a:r>
              <a:rPr kumimoji="0" lang="ko-KR" altLang="en-US" sz="1400" b="1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최대 </a:t>
            </a:r>
            <a:r>
              <a:rPr kumimoji="0" lang="en-US" altLang="ko-KR" sz="1400" b="1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1,000</a:t>
            </a:r>
            <a:r>
              <a:rPr kumimoji="0" lang="ko-KR" altLang="en-US" sz="1400" b="1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스캔</a:t>
            </a:r>
            <a:endParaRPr kumimoji="0" lang="ja-JP" altLang="en-US" sz="1400" b="1" kern="0" dirty="0">
              <a:solidFill>
                <a:prstClr val="black"/>
              </a:solidFill>
              <a:latin typeface="+mn-ea"/>
              <a:ea typeface="+mn-ea"/>
              <a:cs typeface="Arial Unicode MS" panose="020B0604020202020204" pitchFamily="50" charset="-128"/>
            </a:endParaRPr>
          </a:p>
          <a:p>
            <a:pPr marL="192881" indent="-192881" defTabSz="514350">
              <a:buClr>
                <a:srgbClr val="7F7F7F"/>
              </a:buClr>
              <a:buSzPct val="80000"/>
              <a:defRPr/>
            </a:pPr>
            <a:r>
              <a:rPr kumimoji="0" lang="ko-KR" altLang="en-US" sz="1400" b="1" kern="0" dirty="0" err="1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적재용지량</a:t>
            </a:r>
            <a:r>
              <a:rPr kumimoji="0" lang="ko-KR" altLang="en-US" sz="1400" b="1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 </a:t>
            </a:r>
            <a:r>
              <a:rPr kumimoji="0" lang="en-US" altLang="ja-JP" sz="1400" b="1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: </a:t>
            </a:r>
            <a:r>
              <a:rPr kumimoji="0" lang="ko-KR" altLang="en-US" sz="1400" b="1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최대 </a:t>
            </a:r>
            <a:r>
              <a:rPr kumimoji="0" lang="en-US" altLang="ko-KR" sz="1400" b="1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20</a:t>
            </a:r>
            <a:r>
              <a:rPr kumimoji="0" lang="ko-KR" altLang="en-US" sz="1400" b="1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매</a:t>
            </a:r>
            <a:endParaRPr kumimoji="0" lang="en-US" altLang="ko-KR" sz="1400" b="1" kern="0" dirty="0">
              <a:solidFill>
                <a:prstClr val="black"/>
              </a:solidFill>
              <a:latin typeface="+mn-ea"/>
              <a:ea typeface="+mn-ea"/>
              <a:cs typeface="Arial Unicode MS" panose="020B0604020202020204" pitchFamily="50" charset="-128"/>
            </a:endParaRPr>
          </a:p>
          <a:p>
            <a:pPr marL="192881" indent="-192881" defTabSz="514350">
              <a:buClr>
                <a:srgbClr val="7F7F7F"/>
              </a:buClr>
              <a:buSzPct val="80000"/>
              <a:defRPr/>
            </a:pPr>
            <a:r>
              <a:rPr kumimoji="0" lang="ko-KR" altLang="en-US" sz="1400" b="1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무게 </a:t>
            </a:r>
            <a:r>
              <a:rPr kumimoji="0" lang="en-US" altLang="ko-KR" sz="1400" b="1" kern="0" dirty="0">
                <a:solidFill>
                  <a:prstClr val="black"/>
                </a:solidFill>
                <a:latin typeface="+mn-ea"/>
                <a:ea typeface="+mn-ea"/>
                <a:cs typeface="Arial Unicode MS" panose="020B0604020202020204" pitchFamily="50" charset="-128"/>
              </a:rPr>
              <a:t>: 1.4kg</a:t>
            </a:r>
          </a:p>
          <a:p>
            <a:pPr marL="192881" indent="-192881" defTabSz="514350">
              <a:buClr>
                <a:srgbClr val="7F7F7F"/>
              </a:buClr>
              <a:buSzPct val="80000"/>
              <a:defRPr/>
            </a:pPr>
            <a:r>
              <a:rPr kumimoji="0" lang="ko-KR" altLang="en-US" sz="1400" b="1" u="sng" kern="0" dirty="0" err="1">
                <a:solidFill>
                  <a:srgbClr val="000000"/>
                </a:solidFill>
                <a:latin typeface="+mn-ea"/>
                <a:ea typeface="+mn-ea"/>
                <a:cs typeface="Arial Unicode MS" panose="020B0604020202020204" pitchFamily="50" charset="-128"/>
              </a:rPr>
              <a:t>중송방지</a:t>
            </a:r>
            <a:r>
              <a:rPr kumimoji="0" lang="ko-KR" altLang="en-US" sz="1400" b="1" u="sng" kern="0" dirty="0">
                <a:solidFill>
                  <a:srgbClr val="000000"/>
                </a:solidFill>
                <a:latin typeface="+mn-ea"/>
                <a:ea typeface="+mn-ea"/>
                <a:cs typeface="Arial Unicode MS" panose="020B0604020202020204" pitchFamily="50" charset="-128"/>
              </a:rPr>
              <a:t> 초음파 센서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+mn-ea"/>
                <a:ea typeface="+mn-ea"/>
                <a:cs typeface="Arial Unicode MS" panose="020B0604020202020204" pitchFamily="50" charset="-128"/>
              </a:rPr>
              <a:t> </a:t>
            </a:r>
            <a:r>
              <a:rPr kumimoji="0" lang="ko-KR" altLang="en-US" sz="1400" b="1" kern="0" dirty="0" smtClean="0">
                <a:solidFill>
                  <a:srgbClr val="000000"/>
                </a:solidFill>
                <a:latin typeface="+mn-ea"/>
                <a:ea typeface="+mn-ea"/>
                <a:cs typeface="Arial Unicode MS" panose="020B0604020202020204" pitchFamily="50" charset="-128"/>
              </a:rPr>
              <a:t>내장</a:t>
            </a:r>
            <a:endParaRPr kumimoji="0" lang="en-US" altLang="ko-KR" sz="1400" b="1" kern="0" dirty="0" smtClean="0">
              <a:solidFill>
                <a:srgbClr val="000000"/>
              </a:solidFill>
              <a:latin typeface="+mn-ea"/>
              <a:ea typeface="+mn-ea"/>
              <a:cs typeface="Arial Unicode MS" panose="020B0604020202020204" pitchFamily="50" charset="-128"/>
            </a:endParaRPr>
          </a:p>
          <a:p>
            <a:pPr marL="192881" indent="-192881" defTabSz="514350">
              <a:buClr>
                <a:srgbClr val="7F7F7F"/>
              </a:buClr>
              <a:buSzPct val="80000"/>
              <a:defRPr/>
            </a:pPr>
            <a:r>
              <a:rPr lang="en-US" altLang="ko-KR" sz="1400" dirty="0" smtClean="0">
                <a:hlinkClick r:id="rId4"/>
              </a:rPr>
              <a:t>https</a:t>
            </a:r>
            <a:r>
              <a:rPr lang="en-US" altLang="ko-KR" sz="1400" dirty="0">
                <a:hlinkClick r:id="rId4"/>
              </a:rPr>
              <a:t>://youtu.be/VzfOa_v_pNo</a:t>
            </a:r>
            <a:endParaRPr kumimoji="0" lang="en-US" altLang="ja-JP" sz="1400" b="1" u="sng" kern="0" dirty="0">
              <a:solidFill>
                <a:srgbClr val="000000"/>
              </a:solidFill>
              <a:latin typeface="+mn-ea"/>
              <a:ea typeface="+mn-ea"/>
              <a:cs typeface="Arial Unicode MS" panose="020B0604020202020204" pitchFamily="50" charset="-128"/>
            </a:endParaRPr>
          </a:p>
        </p:txBody>
      </p:sp>
      <p:sp>
        <p:nvSpPr>
          <p:cNvPr id="9" name="コンテンツ プレースホルダ 7"/>
          <p:cNvSpPr txBox="1">
            <a:spLocks/>
          </p:cNvSpPr>
          <p:nvPr/>
        </p:nvSpPr>
        <p:spPr bwMode="auto">
          <a:xfrm>
            <a:off x="3892874" y="5182935"/>
            <a:ext cx="4635664" cy="1323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9pPr>
          </a:lstStyle>
          <a:p>
            <a:pPr marL="192881" indent="-192881" defTabSz="514350">
              <a:buClr>
                <a:srgbClr val="7F7F7F"/>
              </a:buClr>
              <a:buSzPct val="80000"/>
              <a:defRPr/>
            </a:pPr>
            <a:r>
              <a:rPr kumimoji="0" lang="en-US" altLang="ja-JP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8"/>
              </a:rPr>
              <a:t>AD-215</a:t>
            </a:r>
            <a:r>
              <a:rPr kumimoji="0" lang="ko-KR" altLang="en-US" sz="14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8"/>
              </a:rPr>
              <a:t>와 동등 제품으로 </a:t>
            </a:r>
            <a:r>
              <a:rPr kumimoji="0" lang="en-US" altLang="ko-KR" sz="1400" b="1" kern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8"/>
              </a:rPr>
              <a:t>Avision</a:t>
            </a:r>
            <a:r>
              <a:rPr kumimoji="0" lang="ko-KR" altLang="en-US" sz="14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8"/>
              </a:rPr>
              <a:t>에서 </a:t>
            </a:r>
            <a:r>
              <a:rPr kumimoji="0" lang="en-US" altLang="ko-KR" sz="14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8"/>
              </a:rPr>
              <a:t>ODM</a:t>
            </a:r>
            <a:r>
              <a:rPr kumimoji="0" lang="ko-KR" altLang="en-US" sz="14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8"/>
              </a:rPr>
              <a:t> </a:t>
            </a:r>
            <a:r>
              <a:rPr kumimoji="0" lang="ko-KR" altLang="en-US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8"/>
              </a:rPr>
              <a:t>대응 중      </a:t>
            </a:r>
            <a:r>
              <a:rPr kumimoji="0" lang="en-US" altLang="ko-KR" sz="14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8"/>
              </a:rPr>
              <a:t>(</a:t>
            </a:r>
            <a:r>
              <a:rPr kumimoji="0" lang="ko-KR" altLang="en-US" sz="14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8"/>
              </a:rPr>
              <a:t>모델명만 다름</a:t>
            </a:r>
            <a:r>
              <a:rPr kumimoji="0" lang="en-US" altLang="ko-KR" sz="14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8"/>
              </a:rPr>
              <a:t>) </a:t>
            </a:r>
          </a:p>
          <a:p>
            <a:pPr marL="192881" indent="-192881" defTabSz="514350">
              <a:buClr>
                <a:srgbClr val="7F7F7F"/>
              </a:buClr>
              <a:buSzPct val="80000"/>
              <a:defRPr/>
            </a:pPr>
            <a:r>
              <a:rPr kumimoji="0" lang="ko-KR" altLang="en-US" sz="14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8"/>
              </a:rPr>
              <a:t>포터블스캐너 수요의 증가로 </a:t>
            </a:r>
            <a:r>
              <a:rPr kumimoji="0" lang="en-US" altLang="ko-KR" sz="14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8"/>
              </a:rPr>
              <a:t>17-18</a:t>
            </a:r>
            <a:r>
              <a:rPr kumimoji="0" lang="ko-KR" altLang="en-US" sz="14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8"/>
              </a:rPr>
              <a:t>년도 </a:t>
            </a:r>
            <a:r>
              <a:rPr kumimoji="0" lang="en-US" altLang="ko-KR" sz="14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8"/>
              </a:rPr>
              <a:t>CKBS</a:t>
            </a:r>
            <a:r>
              <a:rPr kumimoji="0" lang="ko-KR" altLang="en-US" sz="14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8"/>
              </a:rPr>
              <a:t>가 </a:t>
            </a:r>
            <a:r>
              <a:rPr kumimoji="0" lang="en-US" altLang="ko-KR" sz="14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8"/>
              </a:rPr>
              <a:t>IRIS</a:t>
            </a:r>
            <a:r>
              <a:rPr kumimoji="0" lang="ko-KR" altLang="en-US" sz="14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8"/>
              </a:rPr>
              <a:t>로부터 해당 제품 </a:t>
            </a:r>
            <a:r>
              <a:rPr kumimoji="0" lang="ko-KR" altLang="en-US" sz="1400" b="1" kern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8"/>
              </a:rPr>
              <a:t>사입하여</a:t>
            </a:r>
            <a:r>
              <a:rPr kumimoji="0" lang="ko-KR" altLang="en-US" sz="14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8"/>
              </a:rPr>
              <a:t> 판매</a:t>
            </a:r>
            <a:endParaRPr kumimoji="0" lang="en-US" altLang="ja-JP" sz="14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8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21" y="5282323"/>
            <a:ext cx="1145768" cy="12239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21" y="3607332"/>
            <a:ext cx="1093686" cy="101302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505" y="5266277"/>
            <a:ext cx="1429335" cy="11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22903" y="136084"/>
            <a:ext cx="7693742" cy="5128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j-ea"/>
              </a:rPr>
              <a:t>FLAB: </a:t>
            </a:r>
            <a:r>
              <a:rPr lang="ko-KR" altLang="en-US" sz="3200" b="1" dirty="0" err="1">
                <a:latin typeface="+mj-ea"/>
              </a:rPr>
              <a:t>프리젠터앱</a:t>
            </a:r>
            <a:r>
              <a:rPr lang="en-US" altLang="ko-KR" sz="3200" b="1" dirty="0">
                <a:latin typeface="+mj-ea"/>
              </a:rPr>
              <a:t>(Web App)</a:t>
            </a:r>
            <a:endParaRPr lang="ko-KR" altLang="en-US" sz="3200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73" y="717184"/>
            <a:ext cx="87086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♣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향후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 개선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블루투스 지원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(PC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 </a:t>
            </a:r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수정필요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PWA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개발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 React Native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개발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25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059" y="2357096"/>
            <a:ext cx="9065941" cy="932514"/>
          </a:xfrm>
        </p:spPr>
        <p:txBody>
          <a:bodyPr>
            <a:noAutofit/>
          </a:bodyPr>
          <a:lstStyle/>
          <a:p>
            <a:r>
              <a:rPr lang="en-US" altLang="ko-KR" sz="8000" dirty="0" smtClean="0">
                <a:latin typeface="Arial Black" panose="020B0A04020102020204" pitchFamily="34" charset="0"/>
              </a:rPr>
              <a:t>Demonstrations</a:t>
            </a:r>
            <a:endParaRPr lang="ko-KR" altLang="en-US" sz="8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2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53345" y="4557881"/>
            <a:ext cx="39059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 Total 7,127</a:t>
            </a:r>
            <a:r>
              <a:rPr lang="ko-KR" altLang="en-US" sz="1500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대</a:t>
            </a:r>
            <a:r>
              <a:rPr lang="ja-JP" altLang="en-US" sz="1500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altLang="ja-JP" sz="1500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(27.6</a:t>
            </a:r>
            <a:r>
              <a:rPr lang="ko-KR" altLang="en-US" sz="1500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억원</a:t>
            </a:r>
            <a:r>
              <a:rPr lang="en-US" altLang="ja-JP" sz="1500" b="1" dirty="0">
                <a:solidFill>
                  <a:srgbClr val="0000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) </a:t>
            </a:r>
            <a:endParaRPr lang="ko-KR" altLang="en-US" sz="1500" b="1" dirty="0">
              <a:solidFill>
                <a:srgbClr val="0000FF"/>
              </a:solidFill>
              <a:latin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8" name="Oval 23"/>
          <p:cNvSpPr/>
          <p:nvPr/>
        </p:nvSpPr>
        <p:spPr>
          <a:xfrm>
            <a:off x="4857795" y="4484977"/>
            <a:ext cx="2813851" cy="888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P-215II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시티은행 입찰 대응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P-208II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유통 판매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DR-F120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조달 시장 판매 </a:t>
            </a:r>
            <a:endParaRPr lang="en-US" altLang="ja-JP" sz="1200" b="1" dirty="0">
              <a:solidFill>
                <a:schemeClr val="tx1">
                  <a:lumMod val="65000"/>
                  <a:lumOff val="3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0759" y="4929122"/>
            <a:ext cx="50559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en-US" altLang="ja-JP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Personal: 8~20ppm </a:t>
            </a:r>
            <a:r>
              <a:rPr lang="ja-JP" alt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en-US" altLang="ja-JP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Desktop:25~40ppm </a:t>
            </a:r>
          </a:p>
          <a:p>
            <a:r>
              <a:rPr lang="ja-JP" alt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en-US" altLang="ja-JP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Department: 60ppm </a:t>
            </a:r>
            <a:r>
              <a:rPr lang="ja-JP" alt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en-US" altLang="ja-JP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Production : 60ppm~140ppm(A3</a:t>
            </a:r>
            <a:r>
              <a:rPr lang="ko-KR" altLang="en-US" sz="1050" dirty="0">
                <a:latin typeface="Meiryo UI" panose="020B0604030504040204" pitchFamily="34" charset="-128"/>
              </a:rPr>
              <a:t>대응</a:t>
            </a:r>
            <a:r>
              <a:rPr lang="en-US" altLang="ko-KR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en-US" altLang="ja-JP" sz="105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929" y="1458913"/>
            <a:ext cx="4584995" cy="27701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98" y="1247897"/>
            <a:ext cx="3955261" cy="3281658"/>
          </a:xfrm>
          <a:prstGeom prst="rect">
            <a:avLst/>
          </a:prstGeom>
        </p:spPr>
      </p:pic>
      <p:sp>
        <p:nvSpPr>
          <p:cNvPr id="7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52400" y="779464"/>
            <a:ext cx="3461238" cy="468434"/>
          </a:xfrm>
        </p:spPr>
        <p:txBody>
          <a:bodyPr>
            <a:normAutofit/>
          </a:bodyPr>
          <a:lstStyle/>
          <a:p>
            <a:pPr lvl="0" defTabSz="457200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19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년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DR Scanner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판매실적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2010" y="84819"/>
            <a:ext cx="2816468" cy="52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277" tIns="45640" rIns="91277" bIns="45640" rtlCol="0" anchor="ctr">
            <a:spAutoFit/>
          </a:bodyPr>
          <a:lstStyle/>
          <a:p>
            <a:pPr defTabSz="914360">
              <a:defRPr/>
            </a:pPr>
            <a:r>
              <a:rPr lang="en-US" altLang="ja-JP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◆</a:t>
            </a:r>
            <a:r>
              <a:rPr lang="ko-KR" alt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현재 시장상황</a:t>
            </a:r>
            <a:endParaRPr lang="en-US" altLang="ja-JP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57795" y="6184669"/>
            <a:ext cx="3078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※ A3 DR Scanner </a:t>
            </a:r>
            <a:r>
              <a:rPr lang="ko-KR" altLang="en-US" sz="1400" b="1" dirty="0" smtClean="0"/>
              <a:t>영업 판매 실적 없음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510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3150859" y="2605411"/>
            <a:ext cx="2715818" cy="2519933"/>
            <a:chOff x="-238347" y="1423422"/>
            <a:chExt cx="4716540" cy="4158672"/>
          </a:xfrm>
        </p:grpSpPr>
        <p:graphicFrame>
          <p:nvGraphicFramePr>
            <p:cNvPr id="6" name="차트 5"/>
            <p:cNvGraphicFramePr/>
            <p:nvPr>
              <p:extLst/>
            </p:nvPr>
          </p:nvGraphicFramePr>
          <p:xfrm>
            <a:off x="-238347" y="1423422"/>
            <a:ext cx="4682756" cy="41586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2241573" y="2336722"/>
              <a:ext cx="1146976" cy="571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25" b="1" dirty="0" err="1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Avision</a:t>
              </a:r>
              <a:endParaRPr lang="en-US" altLang="ko-KR" sz="825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  <a:p>
              <a:pPr algn="ctr"/>
              <a:r>
                <a:rPr lang="en-US" altLang="ko-KR" sz="825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21%</a:t>
              </a:r>
              <a:endParaRPr lang="ko-KR" altLang="en-US" sz="825" b="1" dirty="0">
                <a:solidFill>
                  <a:schemeClr val="bg1"/>
                </a:solidFill>
                <a:latin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843063" y="3664199"/>
              <a:ext cx="1077791" cy="780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25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Canon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825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14%</a:t>
              </a:r>
              <a:endParaRPr lang="ko-KR" altLang="en-US" sz="825" b="1" dirty="0">
                <a:solidFill>
                  <a:schemeClr val="bg1"/>
                </a:solidFill>
                <a:latin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443766" y="4178284"/>
              <a:ext cx="1172510" cy="780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25" b="1" dirty="0">
                  <a:solidFill>
                    <a:schemeClr val="tx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Epson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825" b="1" dirty="0">
                  <a:solidFill>
                    <a:schemeClr val="tx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29%</a:t>
              </a:r>
              <a:endParaRPr lang="ko-KR" altLang="en-US" sz="825" b="1" dirty="0">
                <a:solidFill>
                  <a:schemeClr val="tx2"/>
                </a:solidFill>
                <a:latin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26149" y="3360565"/>
              <a:ext cx="1151625" cy="780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25" b="1" dirty="0">
                  <a:solidFill>
                    <a:schemeClr val="tx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Fujitsu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825" b="1" dirty="0">
                  <a:solidFill>
                    <a:schemeClr val="tx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9%</a:t>
              </a:r>
              <a:endParaRPr lang="ko-KR" altLang="en-US" sz="825" b="1" dirty="0">
                <a:solidFill>
                  <a:schemeClr val="tx2"/>
                </a:solidFill>
                <a:latin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4072" y="2789412"/>
              <a:ext cx="1024925" cy="571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25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Kodak</a:t>
              </a:r>
            </a:p>
            <a:p>
              <a:pPr algn="ctr"/>
              <a:r>
                <a:rPr lang="en-US" altLang="ko-KR" sz="825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6%</a:t>
              </a:r>
              <a:endParaRPr lang="ko-KR" altLang="en-US" sz="825" b="1" dirty="0">
                <a:solidFill>
                  <a:schemeClr val="bg1"/>
                </a:solidFill>
                <a:latin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1310" y="2275137"/>
              <a:ext cx="1374693" cy="571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25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Panasonic</a:t>
              </a:r>
            </a:p>
            <a:p>
              <a:pPr algn="ctr"/>
              <a:r>
                <a:rPr lang="en-US" altLang="ko-KR" sz="825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13%</a:t>
              </a:r>
              <a:endParaRPr lang="ko-KR" altLang="en-US" sz="825" b="1" dirty="0">
                <a:solidFill>
                  <a:schemeClr val="bg1"/>
                </a:solidFill>
                <a:latin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103191" y="3097319"/>
              <a:ext cx="1375002" cy="571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25" b="1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Brother </a:t>
              </a:r>
            </a:p>
            <a:p>
              <a:pPr algn="ctr"/>
              <a:r>
                <a:rPr lang="en-US" altLang="ko-KR" sz="825" b="1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5%</a:t>
              </a:r>
              <a:endParaRPr lang="ko-KR" altLang="en-US" sz="825" b="1" dirty="0">
                <a:latin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844555" y="5166407"/>
            <a:ext cx="12217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[‘18]</a:t>
            </a:r>
            <a:endParaRPr lang="ko-KR" altLang="en-US" sz="1350" b="1" dirty="0">
              <a:latin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805792" y="2638137"/>
            <a:ext cx="3153334" cy="2546064"/>
            <a:chOff x="4805045" y="1522657"/>
            <a:chExt cx="4682756" cy="4158672"/>
          </a:xfrm>
        </p:grpSpPr>
        <p:graphicFrame>
          <p:nvGraphicFramePr>
            <p:cNvPr id="50" name="차트 49"/>
            <p:cNvGraphicFramePr/>
            <p:nvPr>
              <p:extLst/>
            </p:nvPr>
          </p:nvGraphicFramePr>
          <p:xfrm>
            <a:off x="4805045" y="1522657"/>
            <a:ext cx="4682756" cy="41586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1" name="TextBox 50"/>
            <p:cNvSpPr txBox="1"/>
            <p:nvPr/>
          </p:nvSpPr>
          <p:spPr>
            <a:xfrm>
              <a:off x="7571610" y="2755125"/>
              <a:ext cx="868165" cy="56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25" b="1" dirty="0" err="1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Avision</a:t>
              </a:r>
              <a:endParaRPr lang="en-US" altLang="ko-KR" sz="825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  <a:p>
              <a:pPr algn="ctr"/>
              <a:r>
                <a:rPr lang="en-US" altLang="ko-KR" sz="825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32%</a:t>
              </a:r>
              <a:endParaRPr lang="ko-KR" altLang="en-US" sz="825" b="1" dirty="0">
                <a:solidFill>
                  <a:schemeClr val="bg1"/>
                </a:solidFill>
                <a:latin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147186" y="4263476"/>
              <a:ext cx="1077792" cy="772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25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Canon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825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14%</a:t>
              </a:r>
              <a:endParaRPr lang="ko-KR" altLang="en-US" sz="825" b="1" dirty="0">
                <a:solidFill>
                  <a:schemeClr val="bg1"/>
                </a:solidFill>
                <a:latin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959521" y="4106557"/>
              <a:ext cx="1172510" cy="82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b="1" dirty="0">
                  <a:solidFill>
                    <a:schemeClr val="tx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Epson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900" b="1" dirty="0">
                  <a:solidFill>
                    <a:schemeClr val="tx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22%</a:t>
              </a:r>
              <a:endParaRPr lang="ko-KR" altLang="en-US" sz="900" b="1" dirty="0">
                <a:solidFill>
                  <a:schemeClr val="tx2"/>
                </a:solidFill>
                <a:latin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593202" y="3125920"/>
              <a:ext cx="910812" cy="82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b="1" dirty="0">
                  <a:solidFill>
                    <a:schemeClr val="tx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Fujitsu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900" b="1" dirty="0">
                  <a:solidFill>
                    <a:schemeClr val="tx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11%</a:t>
              </a:r>
              <a:endParaRPr lang="ko-KR" altLang="en-US" sz="900" b="1" dirty="0">
                <a:solidFill>
                  <a:schemeClr val="tx2"/>
                </a:solidFill>
                <a:latin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84333" y="2259440"/>
              <a:ext cx="1064273" cy="546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88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Kodak</a:t>
              </a:r>
            </a:p>
            <a:p>
              <a:pPr algn="ctr"/>
              <a:r>
                <a:rPr lang="en-US" altLang="ko-KR" sz="788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3%</a:t>
              </a:r>
              <a:endParaRPr lang="ko-KR" altLang="en-US" sz="788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800562" y="2294752"/>
              <a:ext cx="1244232" cy="56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25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Panasonic</a:t>
              </a:r>
            </a:p>
            <a:p>
              <a:pPr algn="ctr"/>
              <a:r>
                <a:rPr lang="en-US" altLang="ko-KR" sz="825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10%</a:t>
              </a:r>
              <a:endParaRPr lang="ko-KR" altLang="en-US" sz="825" b="1" dirty="0">
                <a:solidFill>
                  <a:schemeClr val="bg1"/>
                </a:solidFill>
                <a:latin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56140" y="4429888"/>
              <a:ext cx="956504" cy="56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25" b="1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Brother </a:t>
              </a:r>
            </a:p>
            <a:p>
              <a:pPr algn="ctr"/>
              <a:r>
                <a:rPr lang="en-US" altLang="ko-KR" sz="825" b="1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3%</a:t>
              </a:r>
              <a:endParaRPr lang="ko-KR" altLang="en-US" sz="825" b="1" dirty="0">
                <a:latin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6821363" y="5178043"/>
            <a:ext cx="12217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[’19]</a:t>
            </a:r>
            <a:endParaRPr lang="ko-KR" altLang="en-US" sz="1350" b="1" dirty="0">
              <a:latin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31038" y="2663026"/>
            <a:ext cx="2696365" cy="2519933"/>
            <a:chOff x="-238347" y="1423422"/>
            <a:chExt cx="4682756" cy="4158672"/>
          </a:xfrm>
        </p:grpSpPr>
        <p:graphicFrame>
          <p:nvGraphicFramePr>
            <p:cNvPr id="39" name="차트 38"/>
            <p:cNvGraphicFramePr/>
            <p:nvPr>
              <p:extLst/>
            </p:nvPr>
          </p:nvGraphicFramePr>
          <p:xfrm>
            <a:off x="-238347" y="1423422"/>
            <a:ext cx="4682756" cy="41586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0" name="TextBox 39"/>
            <p:cNvSpPr txBox="1"/>
            <p:nvPr/>
          </p:nvSpPr>
          <p:spPr>
            <a:xfrm>
              <a:off x="1941523" y="1940524"/>
              <a:ext cx="1606319" cy="571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25" b="1" dirty="0" err="1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Avision</a:t>
              </a:r>
              <a:endParaRPr lang="en-US" altLang="ko-KR" sz="825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  <a:p>
              <a:pPr algn="ctr"/>
              <a:r>
                <a:rPr lang="en-US" altLang="ko-KR" sz="825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12%</a:t>
              </a:r>
              <a:endParaRPr lang="ko-KR" altLang="en-US" sz="825" b="1" dirty="0">
                <a:solidFill>
                  <a:schemeClr val="bg1"/>
                </a:solidFill>
                <a:latin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466247" y="3229834"/>
              <a:ext cx="1682111" cy="780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25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Canon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825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19%</a:t>
              </a:r>
              <a:endParaRPr lang="ko-KR" altLang="en-US" sz="825" b="1" dirty="0">
                <a:solidFill>
                  <a:schemeClr val="bg1"/>
                </a:solidFill>
                <a:latin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07258" y="4201972"/>
              <a:ext cx="1744117" cy="780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25" b="1" dirty="0">
                  <a:solidFill>
                    <a:schemeClr val="tx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Epson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825" b="1" dirty="0">
                  <a:solidFill>
                    <a:schemeClr val="tx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26%</a:t>
              </a:r>
              <a:endParaRPr lang="ko-KR" altLang="en-US" sz="825" b="1" dirty="0">
                <a:solidFill>
                  <a:schemeClr val="tx2"/>
                </a:solidFill>
                <a:latin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5778" y="3725391"/>
              <a:ext cx="910812" cy="780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25" b="1" dirty="0">
                  <a:solidFill>
                    <a:schemeClr val="tx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Fujitsu</a:t>
              </a:r>
            </a:p>
            <a:p>
              <a:pPr algn="ctr"/>
              <a:r>
                <a:rPr lang="en-US" altLang="ko-KR" sz="825" b="1" dirty="0">
                  <a:solidFill>
                    <a:schemeClr val="tx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12%</a:t>
              </a:r>
              <a:endParaRPr lang="ko-KR" altLang="en-US" sz="825" b="1" dirty="0">
                <a:solidFill>
                  <a:schemeClr val="tx2"/>
                </a:solidFill>
                <a:latin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-128279" y="3099618"/>
              <a:ext cx="1425526" cy="552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88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Kodak</a:t>
              </a:r>
            </a:p>
            <a:p>
              <a:pPr algn="ctr"/>
              <a:r>
                <a:rPr lang="en-US" altLang="ko-KR" sz="788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6%</a:t>
              </a:r>
              <a:endParaRPr lang="ko-KR" altLang="en-US" sz="788" b="1" dirty="0">
                <a:solidFill>
                  <a:schemeClr val="bg1"/>
                </a:solidFill>
                <a:latin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21443" y="2534890"/>
              <a:ext cx="1390583" cy="571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25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Panasonic</a:t>
              </a:r>
            </a:p>
            <a:p>
              <a:pPr algn="ctr"/>
              <a:r>
                <a:rPr lang="en-US" altLang="ko-KR" sz="825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11%</a:t>
              </a:r>
              <a:endParaRPr lang="ko-KR" altLang="en-US" sz="825" b="1" dirty="0">
                <a:solidFill>
                  <a:schemeClr val="bg1"/>
                </a:solidFill>
                <a:latin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792549" y="2371941"/>
              <a:ext cx="1375002" cy="571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25" b="1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Brother </a:t>
              </a:r>
            </a:p>
            <a:p>
              <a:pPr algn="ctr"/>
              <a:r>
                <a:rPr lang="en-US" altLang="ko-KR" sz="825" b="1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5%</a:t>
              </a:r>
              <a:endParaRPr lang="ko-KR" altLang="en-US" sz="825" b="1" dirty="0">
                <a:latin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704783" y="5470502"/>
            <a:ext cx="953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23,000</a:t>
            </a:r>
            <a:r>
              <a:rPr lang="ko-KR" altLang="en-US" sz="105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대</a:t>
            </a:r>
            <a:r>
              <a:rPr lang="en-US" altLang="ko-KR" sz="105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endParaRPr lang="ko-KR" altLang="en-US" sz="1050" b="1" dirty="0">
              <a:latin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38650" y="5193503"/>
            <a:ext cx="12217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[‘17]</a:t>
            </a:r>
            <a:endParaRPr lang="ko-KR" altLang="en-US" sz="1350" b="1" dirty="0">
              <a:latin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49524" y="5459957"/>
            <a:ext cx="22849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(Canon: 3,874</a:t>
            </a:r>
            <a:r>
              <a:rPr lang="ko-KR" altLang="en-US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대</a:t>
            </a:r>
            <a:r>
              <a:rPr lang="en-US" altLang="ja-JP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M/S</a:t>
            </a:r>
            <a:r>
              <a:rPr lang="ko-KR" altLang="en-US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altLang="ja-JP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2</a:t>
            </a:r>
            <a:r>
              <a:rPr lang="ko-KR" altLang="en-US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위</a:t>
            </a:r>
            <a:r>
              <a:rPr lang="en-US" altLang="ja-JP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)</a:t>
            </a:r>
            <a:endParaRPr lang="ko-KR" altLang="en-US" sz="900" b="1" dirty="0">
              <a:latin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72730" y="5470502"/>
            <a:ext cx="953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25,605</a:t>
            </a:r>
            <a:r>
              <a:rPr lang="ko-KR" altLang="en-US" sz="105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대</a:t>
            </a:r>
            <a:r>
              <a:rPr lang="en-US" altLang="ko-KR" sz="105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endParaRPr lang="ko-KR" altLang="en-US" sz="1050" b="1" dirty="0">
              <a:latin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71151" y="5470502"/>
            <a:ext cx="953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35,578</a:t>
            </a:r>
            <a:r>
              <a:rPr lang="ko-KR" altLang="en-US" sz="105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대</a:t>
            </a:r>
            <a:r>
              <a:rPr lang="en-US" altLang="ko-KR" sz="105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endParaRPr lang="ko-KR" altLang="en-US" sz="1050" b="1" dirty="0">
              <a:latin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-109706" y="5468491"/>
            <a:ext cx="953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>
                <a:latin typeface="Meiryo" panose="020B0604030504040204" pitchFamily="34" charset="-128"/>
                <a:cs typeface="Meiryo" panose="020B0604030504040204" pitchFamily="34" charset="-128"/>
              </a:rPr>
              <a:t>전체시장</a:t>
            </a:r>
            <a:endParaRPr lang="ko-KR" altLang="en-US" sz="1050" b="1" dirty="0">
              <a:latin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411872" y="5463077"/>
            <a:ext cx="22849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(Canon: 3,405</a:t>
            </a:r>
            <a:r>
              <a:rPr lang="ko-KR" altLang="en-US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대</a:t>
            </a:r>
            <a:r>
              <a:rPr lang="en-US" altLang="ja-JP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M/S</a:t>
            </a:r>
            <a:r>
              <a:rPr lang="ko-KR" altLang="en-US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altLang="ko-KR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3</a:t>
            </a:r>
            <a:r>
              <a:rPr lang="ko-KR" altLang="en-US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위</a:t>
            </a:r>
            <a:r>
              <a:rPr lang="en-US" altLang="ja-JP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)</a:t>
            </a:r>
            <a:endParaRPr lang="ko-KR" altLang="en-US" sz="900" b="1" dirty="0">
              <a:latin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443979" y="5460825"/>
            <a:ext cx="22849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(Canon: 4,715</a:t>
            </a:r>
            <a:r>
              <a:rPr lang="ko-KR" altLang="en-US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대</a:t>
            </a:r>
            <a:r>
              <a:rPr lang="en-US" altLang="ja-JP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M/S</a:t>
            </a:r>
            <a:r>
              <a:rPr lang="ko-KR" altLang="en-US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altLang="ko-KR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3</a:t>
            </a:r>
            <a:r>
              <a:rPr lang="ko-KR" altLang="en-US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위</a:t>
            </a:r>
            <a:r>
              <a:rPr lang="en-US" altLang="ja-JP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)</a:t>
            </a:r>
            <a:endParaRPr lang="ko-KR" altLang="en-US" sz="900" b="1" dirty="0">
              <a:latin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4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52400" y="779463"/>
            <a:ext cx="8777288" cy="5341937"/>
          </a:xfrm>
        </p:spPr>
        <p:txBody>
          <a:bodyPr>
            <a:normAutofit/>
          </a:bodyPr>
          <a:lstStyle/>
          <a:p>
            <a:pPr lvl="0" defTabSz="457200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ko-KR" altLang="en-US" sz="16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시장점유율 </a:t>
            </a:r>
            <a:r>
              <a:rPr lang="en-US" altLang="ko-KR" sz="16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: Canon DR</a:t>
            </a:r>
            <a:r>
              <a:rPr lang="ko-KR" altLang="en-US" sz="16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스캐너는 </a:t>
            </a:r>
            <a:r>
              <a:rPr lang="en-US" altLang="ko-KR" sz="16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2-3</a:t>
            </a:r>
            <a:r>
              <a:rPr lang="ko-KR" altLang="en-US" sz="16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위 </a:t>
            </a:r>
            <a:endParaRPr lang="en-US" altLang="ko-KR" sz="1600" b="1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  <a:p>
            <a:pPr marL="285750" lvl="0" indent="-285750" defTabSz="457200" latinLnBrk="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ko-KR" altLang="en-US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최근 스캐너 전체 대수가 늘어난 요인은 </a:t>
            </a:r>
            <a:r>
              <a:rPr lang="ko-KR" altLang="en-US" sz="1400" b="1" dirty="0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포터블 스캐너 수요의 증가 </a:t>
            </a:r>
            <a:r>
              <a:rPr lang="en-US" altLang="ko-KR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(</a:t>
            </a:r>
            <a:r>
              <a:rPr lang="en-US" altLang="ko-KR" sz="1400" b="1" dirty="0" err="1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Avision</a:t>
            </a:r>
            <a:r>
              <a:rPr lang="en-US" altLang="ko-KR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포터블 스캐너 우세</a:t>
            </a:r>
            <a:r>
              <a:rPr lang="en-US" altLang="ko-KR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) </a:t>
            </a:r>
          </a:p>
          <a:p>
            <a:pPr marL="285750" lvl="0" indent="-285750" defTabSz="457200" latinLnBrk="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altLang="ko-KR" sz="1400" b="1" dirty="0" err="1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ADF+Flatbed</a:t>
            </a:r>
            <a:r>
              <a:rPr lang="ko-KR" altLang="en-US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의 경우</a:t>
            </a:r>
            <a:r>
              <a:rPr lang="en-US" altLang="ko-KR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, 20ppm </a:t>
            </a:r>
            <a:r>
              <a:rPr lang="ko-KR" altLang="en-US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시장 전체 </a:t>
            </a:r>
            <a:r>
              <a:rPr lang="en-US" altLang="ko-KR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500</a:t>
            </a:r>
            <a:r>
              <a:rPr lang="ko-KR" altLang="en-US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대</a:t>
            </a:r>
            <a:r>
              <a:rPr lang="en-US" altLang="ko-KR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/</a:t>
            </a:r>
            <a:r>
              <a:rPr lang="ko-KR" altLang="en-US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년</a:t>
            </a:r>
            <a:r>
              <a:rPr lang="en-US" altLang="ko-KR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, 50ppm </a:t>
            </a:r>
            <a:r>
              <a:rPr lang="ko-KR" altLang="en-US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시장 </a:t>
            </a:r>
            <a:r>
              <a:rPr lang="en-US" altLang="ko-KR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100</a:t>
            </a:r>
            <a:r>
              <a:rPr lang="ko-KR" altLang="en-US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대</a:t>
            </a:r>
            <a:r>
              <a:rPr lang="en-US" altLang="ko-KR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/</a:t>
            </a:r>
            <a:r>
              <a:rPr lang="ko-KR" altLang="en-US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년 이며</a:t>
            </a:r>
            <a:r>
              <a:rPr lang="en-US" altLang="ko-KR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최근 </a:t>
            </a:r>
            <a:r>
              <a:rPr lang="en-US" altLang="ko-KR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3</a:t>
            </a:r>
            <a:r>
              <a:rPr lang="ko-KR" altLang="en-US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년간 감소 추세 </a:t>
            </a:r>
            <a:endParaRPr lang="ko-KR" altLang="en-US" sz="1400" b="1" dirty="0">
              <a:solidFill>
                <a:prstClr val="black"/>
              </a:solidFill>
              <a:latin typeface="Meiryo" panose="020B0604030504040204" pitchFamily="34" charset="-128"/>
              <a:cs typeface="Meiryo" panose="020B0604030504040204" pitchFamily="34" charset="-128"/>
            </a:endParaRPr>
          </a:p>
          <a:p>
            <a:pPr marL="0" indent="0">
              <a:buNone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67963" y="1995031"/>
            <a:ext cx="1631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[</a:t>
            </a:r>
            <a:r>
              <a:rPr lang="ko-KR" altLang="en-US" sz="11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출처</a:t>
            </a:r>
            <a:r>
              <a:rPr lang="ja-JP" altLang="en-US" sz="11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：</a:t>
            </a:r>
            <a:r>
              <a:rPr lang="en-US" altLang="ko-KR" sz="11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Korea IDC] </a:t>
            </a:r>
            <a:endParaRPr lang="ko-KR" altLang="en-US" sz="1100" dirty="0">
              <a:latin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2010" y="84819"/>
            <a:ext cx="2816468" cy="52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277" tIns="45640" rIns="91277" bIns="45640" rtlCol="0" anchor="ctr">
            <a:spAutoFit/>
          </a:bodyPr>
          <a:lstStyle/>
          <a:p>
            <a:pPr defTabSz="914360">
              <a:defRPr/>
            </a:pPr>
            <a:r>
              <a:rPr lang="en-US" altLang="ja-JP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◆</a:t>
            </a:r>
            <a:r>
              <a:rPr lang="ko-KR" alt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현재 시장상황</a:t>
            </a:r>
            <a:endParaRPr lang="en-US" altLang="ja-JP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55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2010" y="84819"/>
            <a:ext cx="6655660" cy="52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277" tIns="45640" rIns="91277" bIns="45640" rtlCol="0" anchor="ctr">
            <a:spAutoFit/>
          </a:bodyPr>
          <a:lstStyle/>
          <a:p>
            <a:pPr defTabSz="914360">
              <a:defRPr/>
            </a:pPr>
            <a:r>
              <a:rPr lang="en-US" altLang="ja-JP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◆</a:t>
            </a:r>
            <a:r>
              <a:rPr lang="en-US" altLang="ko-KR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DR</a:t>
            </a:r>
            <a:r>
              <a:rPr lang="ko-KR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스캐너 기본 요건 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하기 고객요구사항 참조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)</a:t>
            </a:r>
            <a:endParaRPr lang="en-US" altLang="ja-JP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328" t="3286"/>
          <a:stretch/>
        </p:blipFill>
        <p:spPr>
          <a:xfrm>
            <a:off x="228600" y="1241026"/>
            <a:ext cx="4188441" cy="463569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89726" y="2836105"/>
            <a:ext cx="1724972" cy="29990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직사각형 10"/>
          <p:cNvSpPr/>
          <p:nvPr/>
        </p:nvSpPr>
        <p:spPr>
          <a:xfrm>
            <a:off x="889726" y="3348491"/>
            <a:ext cx="1724972" cy="13859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직사각형 11"/>
          <p:cNvSpPr/>
          <p:nvPr/>
        </p:nvSpPr>
        <p:spPr>
          <a:xfrm>
            <a:off x="889726" y="5031299"/>
            <a:ext cx="2062994" cy="3330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352" y="1640693"/>
            <a:ext cx="4280012" cy="391874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670982" y="3262428"/>
            <a:ext cx="3735264" cy="56222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직사각형 19"/>
          <p:cNvSpPr/>
          <p:nvPr/>
        </p:nvSpPr>
        <p:spPr>
          <a:xfrm>
            <a:off x="5308522" y="4353502"/>
            <a:ext cx="747322" cy="22121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46575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2010" y="84819"/>
            <a:ext cx="2098322" cy="52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277" tIns="45640" rIns="91277" bIns="45640" rtlCol="0" anchor="ctr">
            <a:spAutoFit/>
          </a:bodyPr>
          <a:lstStyle/>
          <a:p>
            <a:pPr defTabSz="914360">
              <a:defRPr/>
            </a:pPr>
            <a:r>
              <a:rPr lang="en-US" altLang="ja-JP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◆</a:t>
            </a:r>
            <a:r>
              <a:rPr lang="ko-KR" alt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스펙 비교</a:t>
            </a:r>
            <a:endParaRPr lang="en-US" altLang="ja-JP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graphicFrame>
        <p:nvGraphicFramePr>
          <p:cNvPr id="15" name="表 4"/>
          <p:cNvGraphicFramePr>
            <a:graphicFrameLocks noGrp="1"/>
          </p:cNvGraphicFramePr>
          <p:nvPr>
            <p:extLst/>
          </p:nvPr>
        </p:nvGraphicFramePr>
        <p:xfrm>
          <a:off x="171730" y="747287"/>
          <a:ext cx="8770048" cy="58996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2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1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93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66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04">
                <a:tc>
                  <a:txBody>
                    <a:bodyPr/>
                    <a:lstStyle/>
                    <a:p>
                      <a:endParaRPr kumimoji="1" lang="ja-JP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eiryo UI" panose="020B0604030504040204" pitchFamily="34" charset="-128"/>
                        </a:rPr>
                        <a:t>A4 DR</a:t>
                      </a: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eiryo UI" panose="020B0604030504040204" pitchFamily="34" charset="-128"/>
                        </a:rPr>
                        <a:t>CANON</a:t>
                      </a:r>
                      <a:r>
                        <a:rPr kumimoji="1" lang="en-US" altLang="ja-JP" sz="1400" b="1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eiryo UI" panose="020B0604030504040204" pitchFamily="34" charset="-128"/>
                        </a:rPr>
                        <a:t> </a:t>
                      </a:r>
                      <a:r>
                        <a:rPr kumimoji="1" lang="en-US" altLang="ja-JP" sz="14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eiryo UI" panose="020B0604030504040204" pitchFamily="34" charset="-128"/>
                        </a:rPr>
                        <a:t>DR F120</a:t>
                      </a: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eiryo UI" panose="020B0604030504040204" pitchFamily="34" charset="-128"/>
                        </a:rPr>
                        <a:t>HP 2500f1</a:t>
                      </a:r>
                    </a:p>
                  </a:txBody>
                  <a:tcPr marL="48986" marR="48986" marT="22609" marB="22609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5654">
                <a:tc>
                  <a:txBody>
                    <a:bodyPr/>
                    <a:lstStyle/>
                    <a:p>
                      <a:pPr algn="l"/>
                      <a:r>
                        <a:rPr kumimoji="1" lang="ko-KR" altLang="en-US" sz="14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eiryo UI" panose="020B0604030504040204" pitchFamily="34" charset="-128"/>
                        </a:rPr>
                        <a:t>제품이미지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4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981521"/>
                  </a:ext>
                </a:extLst>
              </a:tr>
              <a:tr h="268304">
                <a:tc>
                  <a:txBody>
                    <a:bodyPr/>
                    <a:lstStyle/>
                    <a:p>
                      <a:pPr algn="l"/>
                      <a:r>
                        <a:rPr kumimoji="1" lang="ko-KR" altLang="en-US" sz="14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가격 정보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\113,192(</a:t>
                      </a:r>
                      <a:r>
                        <a:rPr kumimoji="1" lang="ko-KR" altLang="en-US" sz="14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관리원가</a:t>
                      </a:r>
                      <a:r>
                        <a:rPr kumimoji="1" lang="en-US" altLang="ko-KR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3)</a:t>
                      </a:r>
                      <a:endParaRPr kumimoji="1" lang="en-US" altLang="ja-JP" sz="14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￦640,000(</a:t>
                      </a:r>
                      <a:r>
                        <a:rPr kumimoji="1" lang="ko-KR" altLang="en-US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판매가</a:t>
                      </a:r>
                      <a:r>
                        <a:rPr kumimoji="1" lang="en-US" altLang="ko-KR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)</a:t>
                      </a:r>
                      <a:endParaRPr kumimoji="1" lang="ja-JP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￦457,000(</a:t>
                      </a:r>
                      <a:r>
                        <a:rPr kumimoji="1" lang="ko-KR" altLang="en-US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Meiryo UI" panose="020B0604030504040204" pitchFamily="34" charset="-128"/>
                        </a:rPr>
                        <a:t>판매가</a:t>
                      </a:r>
                      <a:r>
                        <a:rPr kumimoji="1" lang="en-US" altLang="ko-KR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Meiryo UI" panose="020B0604030504040204" pitchFamily="34" charset="-128"/>
                        </a:rPr>
                        <a:t>)</a:t>
                      </a:r>
                      <a:endParaRPr kumimoji="1" lang="ja-JP" altLang="en-US" sz="14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04">
                <a:tc>
                  <a:txBody>
                    <a:bodyPr/>
                    <a:lstStyle/>
                    <a:p>
                      <a:pPr algn="l"/>
                      <a:r>
                        <a:rPr kumimoji="1" lang="ko-KR" altLang="en-US" sz="14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스캔 타입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4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반전반송</a:t>
                      </a:r>
                      <a:endParaRPr kumimoji="1" lang="en-US" altLang="ja-JP" sz="14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1PDS</a:t>
                      </a: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1PDS</a:t>
                      </a:r>
                    </a:p>
                  </a:txBody>
                  <a:tcPr marL="48986" marR="48986" marT="22609" marB="2260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304">
                <a:tc>
                  <a:txBody>
                    <a:bodyPr/>
                    <a:lstStyle/>
                    <a:p>
                      <a:pPr algn="l"/>
                      <a:r>
                        <a:rPr kumimoji="1" lang="ko-KR" altLang="en-US" sz="14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스캔 속도 </a:t>
                      </a:r>
                      <a:r>
                        <a:rPr kumimoji="1" lang="en-US" altLang="ko-KR" sz="14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(</a:t>
                      </a:r>
                      <a:r>
                        <a:rPr kumimoji="1" lang="ko-KR" altLang="en-US" sz="14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단면</a:t>
                      </a:r>
                      <a:r>
                        <a:rPr kumimoji="1" lang="en-US" altLang="ko-KR" sz="14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/</a:t>
                      </a:r>
                      <a:r>
                        <a:rPr kumimoji="1" lang="ko-KR" altLang="en-US" sz="14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양면</a:t>
                      </a:r>
                      <a:r>
                        <a:rPr kumimoji="1" lang="en-US" altLang="ko-KR" sz="14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)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22ppm/8ppm</a:t>
                      </a: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20ppm/</a:t>
                      </a:r>
                      <a:r>
                        <a:rPr kumimoji="1" lang="en-US" altLang="ja-JP" sz="14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36ipm</a:t>
                      </a: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20ppm/</a:t>
                      </a:r>
                      <a:r>
                        <a:rPr kumimoji="1" lang="en-US" altLang="ja-JP" sz="14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40ipm</a:t>
                      </a:r>
                    </a:p>
                  </a:txBody>
                  <a:tcPr marL="48986" marR="48986" marT="22609" marB="2260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304">
                <a:tc>
                  <a:txBody>
                    <a:bodyPr/>
                    <a:lstStyle/>
                    <a:p>
                      <a:pPr algn="l"/>
                      <a:r>
                        <a:rPr kumimoji="1" lang="ko-KR" altLang="en-US" sz="14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급지용량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50</a:t>
                      </a:r>
                      <a:r>
                        <a:rPr kumimoji="1" lang="ko-KR" altLang="en-US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매</a:t>
                      </a:r>
                      <a:endParaRPr kumimoji="1" lang="en-US" altLang="ja-JP" sz="14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50</a:t>
                      </a:r>
                      <a:r>
                        <a:rPr kumimoji="1" lang="ko-KR" altLang="en-US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매</a:t>
                      </a:r>
                      <a:endParaRPr kumimoji="1" lang="en-US" altLang="ja-JP" sz="14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50</a:t>
                      </a:r>
                      <a:r>
                        <a:rPr kumimoji="1" lang="ko-KR" altLang="en-US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Meiryo UI" panose="020B0604030504040204" pitchFamily="34" charset="-128"/>
                        </a:rPr>
                        <a:t>매</a:t>
                      </a:r>
                      <a:endParaRPr kumimoji="1" lang="en-US" altLang="ja-JP" sz="14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304">
                <a:tc>
                  <a:txBody>
                    <a:bodyPr/>
                    <a:lstStyle/>
                    <a:p>
                      <a:pPr algn="l"/>
                      <a:r>
                        <a:rPr kumimoji="1" lang="ko-KR" altLang="en-US" sz="14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광학센서 타입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CIS</a:t>
                      </a: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CIS</a:t>
                      </a:r>
                      <a:endParaRPr kumimoji="1" lang="ja-JP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CIS</a:t>
                      </a:r>
                      <a:endParaRPr kumimoji="1" lang="ja-JP" altLang="en-US" sz="14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304">
                <a:tc>
                  <a:txBody>
                    <a:bodyPr/>
                    <a:lstStyle/>
                    <a:p>
                      <a:r>
                        <a:rPr lang="ko-KR" altLang="en-US" sz="14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제품크기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385×369×200mm</a:t>
                      </a:r>
                      <a:endParaRPr lang="ko-KR" altLang="en-US" sz="1400" i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469×335×120mm</a:t>
                      </a:r>
                      <a:endParaRPr lang="ko-KR" altLang="en-US" sz="1400" i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i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451×351×122mm</a:t>
                      </a:r>
                      <a:endParaRPr lang="ko-KR" altLang="en-US" sz="14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986" marR="48986" marT="22609" marB="2260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304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LCD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5</a:t>
                      </a:r>
                      <a:r>
                        <a:rPr kumimoji="1" lang="ko-KR" altLang="en-US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행 </a:t>
                      </a:r>
                      <a:r>
                        <a:rPr kumimoji="1" lang="en-US" altLang="ko-KR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LCD</a:t>
                      </a:r>
                      <a:endParaRPr kumimoji="1" lang="en-US" altLang="ja-JP" sz="14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X</a:t>
                      </a:r>
                      <a:endParaRPr kumimoji="1" lang="ja-JP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X(LED</a:t>
                      </a:r>
                      <a:r>
                        <a:rPr kumimoji="1" lang="ko-KR" altLang="en-US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표시 </a:t>
                      </a:r>
                      <a:r>
                        <a:rPr kumimoji="1" lang="en-US" altLang="ko-KR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7</a:t>
                      </a:r>
                      <a:r>
                        <a:rPr kumimoji="1" lang="ko-KR" altLang="en-US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개</a:t>
                      </a:r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)</a:t>
                      </a:r>
                      <a:endParaRPr kumimoji="1" lang="ja-JP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304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Key</a:t>
                      </a: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10Key/Hard Key</a:t>
                      </a:r>
                      <a:endParaRPr kumimoji="1" lang="ja-JP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Hard Key(6</a:t>
                      </a:r>
                      <a:r>
                        <a:rPr kumimoji="1" lang="ko-KR" altLang="en-US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개</a:t>
                      </a:r>
                      <a:r>
                        <a:rPr kumimoji="1" lang="en-US" altLang="ko-KR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)</a:t>
                      </a:r>
                      <a:endParaRPr kumimoji="1" lang="ja-JP" altLang="en-US" sz="14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Hard Key(5</a:t>
                      </a:r>
                      <a:r>
                        <a:rPr kumimoji="1" lang="ko-KR" altLang="en-US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개</a:t>
                      </a:r>
                      <a:r>
                        <a:rPr kumimoji="1" lang="en-US" altLang="ko-KR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)</a:t>
                      </a:r>
                      <a:endParaRPr kumimoji="1" lang="ja-JP" altLang="en-US" sz="14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8304">
                <a:tc>
                  <a:txBody>
                    <a:bodyPr/>
                    <a:lstStyle/>
                    <a:p>
                      <a:pPr algn="l"/>
                      <a:r>
                        <a:rPr kumimoji="1" lang="ko-KR" altLang="en-US" sz="14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과금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O</a:t>
                      </a:r>
                      <a:r>
                        <a:rPr kumimoji="1" lang="en-US" altLang="ja-JP" sz="14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 (UPO</a:t>
                      </a:r>
                      <a:r>
                        <a:rPr kumimoji="1" lang="ko-KR" altLang="en-US" sz="14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연동</a:t>
                      </a:r>
                      <a:r>
                        <a:rPr kumimoji="1" lang="en-US" altLang="ja-JP" sz="14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)</a:t>
                      </a:r>
                      <a:endParaRPr kumimoji="1" lang="en-US" altLang="ja-JP" sz="14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8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X</a:t>
                      </a:r>
                      <a:endParaRPr kumimoji="1" lang="ja-JP" altLang="en-US" sz="14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X</a:t>
                      </a:r>
                      <a:endParaRPr kumimoji="1" lang="ja-JP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304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WiFi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802.11n</a:t>
                      </a:r>
                      <a:endParaRPr kumimoji="1" lang="en-US" altLang="ja-JP" sz="14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X</a:t>
                      </a:r>
                      <a:endParaRPr kumimoji="1" lang="ja-JP" altLang="en-US" sz="14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802.11n</a:t>
                      </a:r>
                      <a:endParaRPr kumimoji="1" lang="ja-JP" altLang="en-US" sz="14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8304">
                <a:tc>
                  <a:txBody>
                    <a:bodyPr/>
                    <a:lstStyle/>
                    <a:p>
                      <a:r>
                        <a:rPr lang="en-US" altLang="ko-KR" sz="14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Ethernet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100 Mbps</a:t>
                      </a: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X</a:t>
                      </a:r>
                      <a:endParaRPr kumimoji="1" lang="ja-JP" altLang="en-US" sz="14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100 Mbps</a:t>
                      </a:r>
                    </a:p>
                  </a:txBody>
                  <a:tcPr marL="48986" marR="48986" marT="22609" marB="2260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8304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E-Mail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O</a:t>
                      </a: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O</a:t>
                      </a:r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(PC</a:t>
                      </a:r>
                      <a:r>
                        <a:rPr kumimoji="1"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드라이버로지원</a:t>
                      </a:r>
                      <a:r>
                        <a:rPr kumimoji="1"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)</a:t>
                      </a:r>
                      <a:endParaRPr kumimoji="1" lang="ja-JP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O</a:t>
                      </a:r>
                      <a:endParaRPr kumimoji="1" lang="ja-JP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8304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SMB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O</a:t>
                      </a: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X</a:t>
                      </a:r>
                      <a:endParaRPr kumimoji="1" lang="ja-JP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O</a:t>
                      </a:r>
                      <a:endParaRPr kumimoji="1" lang="ja-JP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1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latin typeface="맑은 고딕" panose="020B0503020000020004" pitchFamily="50" charset="-127"/>
                          <a:ea typeface="+mn-ea"/>
                        </a:rPr>
                        <a:t>TWIAN</a:t>
                      </a:r>
                      <a:r>
                        <a:rPr lang="ko-KR" altLang="en-US" sz="1400" b="1" dirty="0" smtClean="0">
                          <a:latin typeface="맑은 고딕" panose="020B0503020000020004" pitchFamily="50" charset="-127"/>
                          <a:ea typeface="+mn-ea"/>
                        </a:rPr>
                        <a:t>드라이버지원</a:t>
                      </a: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O</a:t>
                      </a: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O</a:t>
                      </a: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O</a:t>
                      </a:r>
                    </a:p>
                  </a:txBody>
                  <a:tcPr marL="48986" marR="48986" marT="22609" marB="2260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896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latin typeface="맑은 고딕" panose="020B0503020000020004" pitchFamily="50" charset="-127"/>
                          <a:ea typeface="+mn-ea"/>
                        </a:rPr>
                        <a:t>PC</a:t>
                      </a:r>
                      <a:r>
                        <a:rPr lang="ko-KR" altLang="en-US" sz="1400" b="1" baseline="0" dirty="0" smtClean="0">
                          <a:latin typeface="맑은 고딕" panose="020B0503020000020004" pitchFamily="50" charset="-127"/>
                          <a:ea typeface="+mn-ea"/>
                        </a:rPr>
                        <a:t> 소프트웨어</a:t>
                      </a:r>
                      <a:r>
                        <a:rPr lang="ko-KR" altLang="en-US" sz="1400" b="1" dirty="0" smtClean="0">
                          <a:latin typeface="맑은 고딕" panose="020B0503020000020004" pitchFamily="50" charset="-127"/>
                          <a:ea typeface="+mn-ea"/>
                        </a:rPr>
                        <a:t> 주요 기능</a:t>
                      </a: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eiryo UI" panose="020B0604030504040204" pitchFamily="34" charset="-128"/>
                        </a:rPr>
                        <a:t>X</a:t>
                      </a:r>
                      <a:endParaRPr kumimoji="1" lang="ja-JP" altLang="en-US" sz="14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eiryo UI" panose="020B0604030504040204" pitchFamily="34" charset="-128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i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자동공백제거</a:t>
                      </a:r>
                      <a:r>
                        <a:rPr lang="en-US" altLang="ko-KR" sz="1400" i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400" i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기울기보정</a:t>
                      </a:r>
                      <a:endParaRPr lang="en-US" altLang="ko-KR" sz="1400" i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8986" marR="48986" marT="22609" marB="226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자동공백제거</a:t>
                      </a:r>
                      <a:r>
                        <a:rPr lang="en-US" altLang="ko-KR" sz="1400" i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i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기울기 보정</a:t>
                      </a:r>
                      <a:endParaRPr lang="en-US" altLang="ko-KR" sz="1400" i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986" marR="48986" marT="22609" marB="2260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992613"/>
                  </a:ext>
                </a:extLst>
              </a:tr>
            </a:tbl>
          </a:graphicData>
        </a:graphic>
      </p:graphicFrame>
      <p:grpSp>
        <p:nvGrpSpPr>
          <p:cNvPr id="16" name="그룹 15"/>
          <p:cNvGrpSpPr/>
          <p:nvPr/>
        </p:nvGrpSpPr>
        <p:grpSpPr>
          <a:xfrm>
            <a:off x="2620949" y="1121593"/>
            <a:ext cx="1819166" cy="1076488"/>
            <a:chOff x="-707834" y="3415240"/>
            <a:chExt cx="2815800" cy="146156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308" b="85846" l="15385" r="852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09" t="16405" r="15726" b="54462"/>
            <a:stretch/>
          </p:blipFill>
          <p:spPr>
            <a:xfrm>
              <a:off x="-705573" y="3415240"/>
              <a:ext cx="2813539" cy="120247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308" b="85846" l="15385" r="852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09" t="54065" r="15726" b="39658"/>
            <a:stretch/>
          </p:blipFill>
          <p:spPr>
            <a:xfrm>
              <a:off x="-707834" y="4617721"/>
              <a:ext cx="2813539" cy="259080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l="4299" t="4999" r="4436" b="14480"/>
          <a:stretch/>
        </p:blipFill>
        <p:spPr>
          <a:xfrm>
            <a:off x="4766808" y="1214614"/>
            <a:ext cx="1922677" cy="983467"/>
          </a:xfrm>
          <a:prstGeom prst="rect">
            <a:avLst/>
          </a:prstGeom>
        </p:spPr>
      </p:pic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" t="1392" r="760" b="2622"/>
          <a:stretch/>
        </p:blipFill>
        <p:spPr>
          <a:xfrm>
            <a:off x="6887873" y="1459527"/>
            <a:ext cx="1993149" cy="7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안드로이드앱 버전관리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안드로이드앱 버전관리</Template>
  <TotalTime>1898</TotalTime>
  <Words>2346</Words>
  <Application>Microsoft Office PowerPoint</Application>
  <PresentationFormat>화면 슬라이드 쇼(4:3)</PresentationFormat>
  <Paragraphs>654</Paragraphs>
  <Slides>51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7" baseType="lpstr">
      <vt:lpstr>Arial Unicode MS</vt:lpstr>
      <vt:lpstr>HY헤드라인M</vt:lpstr>
      <vt:lpstr>Meiryo</vt:lpstr>
      <vt:lpstr>Meiryo</vt:lpstr>
      <vt:lpstr>Meiryo UI</vt:lpstr>
      <vt:lpstr>ＭＳ Ｐゴシック</vt:lpstr>
      <vt:lpstr>굴림</vt:lpstr>
      <vt:lpstr>맑은 고딕</vt:lpstr>
      <vt:lpstr>Arial</vt:lpstr>
      <vt:lpstr>Arial Black</vt:lpstr>
      <vt:lpstr>Calibri</vt:lpstr>
      <vt:lpstr>Calibri Light</vt:lpstr>
      <vt:lpstr>Courier New</vt:lpstr>
      <vt:lpstr>Times New Roman</vt:lpstr>
      <vt:lpstr>Wingdings</vt:lpstr>
      <vt:lpstr>안드로이드앱 버전관리</vt:lpstr>
      <vt:lpstr>기술연구소  데모데이 10th</vt:lpstr>
      <vt:lpstr>목차</vt:lpstr>
      <vt:lpstr>Symbols</vt:lpstr>
      <vt:lpstr>InTro for DEMO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현재 시장상황</vt:lpstr>
      <vt:lpstr>PowerPoint 프레젠테이션</vt:lpstr>
      <vt:lpstr>InTro for DEMO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 for DEMO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 for DEMO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 for DEMO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Demonstrations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석은우(마케팅부문)</dc:creator>
  <cp:lastModifiedBy>박찬호(시스템제품설계담당)</cp:lastModifiedBy>
  <cp:revision>276</cp:revision>
  <cp:lastPrinted>2020-04-27T07:04:29Z</cp:lastPrinted>
  <dcterms:created xsi:type="dcterms:W3CDTF">2017-12-27T09:53:09Z</dcterms:created>
  <dcterms:modified xsi:type="dcterms:W3CDTF">2020-04-27T12:46:25Z</dcterms:modified>
</cp:coreProperties>
</file>